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C_1D5336C9.xml" ContentType="application/vnd.ms-powerpoint.comments+xml"/>
  <Override PartName="/ppt/notesSlides/notesSlide3.xml" ContentType="application/vnd.openxmlformats-officedocument.presentationml.notesSlide+xml"/>
  <Override PartName="/ppt/comments/modernComment_102_2CB932E.xml" ContentType="application/vnd.ms-powerpoint.comments+xml"/>
  <Override PartName="/ppt/notesSlides/notesSlide4.xml" ContentType="application/vnd.openxmlformats-officedocument.presentationml.notesSlide+xml"/>
  <Override PartName="/ppt/comments/modernComment_10D_595741C.xml" ContentType="application/vnd.ms-powerpoint.comment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omments/modernComment_109_FA99014D.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omments/modernComment_105_127244B4.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omments/modernComment_10A_E94B3E2.xml" ContentType="application/vnd.ms-powerpoint.comments+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57" r:id="rId6"/>
    <p:sldId id="268" r:id="rId7"/>
    <p:sldId id="258" r:id="rId8"/>
    <p:sldId id="269" r:id="rId9"/>
    <p:sldId id="259" r:id="rId10"/>
    <p:sldId id="265" r:id="rId11"/>
    <p:sldId id="260" r:id="rId12"/>
    <p:sldId id="261" r:id="rId13"/>
    <p:sldId id="267" r:id="rId14"/>
    <p:sldId id="262" r:id="rId15"/>
    <p:sldId id="270" r:id="rId16"/>
    <p:sldId id="266" r:id="rId17"/>
    <p:sldId id="271" r:id="rId18"/>
    <p:sldId id="263"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06082E-90AD-03E2-37A5-3396D0BD3938}" name="Neil Berry" initials="NB" userId="S::neil.berry@access-si.org.uk::f5339133-ea01-4d4f-a8b3-b0204bb6026a" providerId="AD"/>
  <p188:author id="{7BDB4B78-0608-5E6A-5D51-961174775FFC}" name="Lydia  Levy" initials="LL" userId="S::Lydia.levy@access-si.org.uk::7bb5ae5a-4302-4876-899d-6b5c2997a675" providerId="AD"/>
  <p188:author id="{3AA37DCF-19C4-AFE4-58FD-7BCD9496D5FC}" name="Helena Tuxworth" initials="HT" userId="S::helena.tuxworth@access-si.org.uk::422b5f69-c59e-47fd-a018-82210e3ecf56" providerId="AD"/>
  <p188:author id="{71537DF5-56B3-FF7C-B91F-2E3A68260CD6}" name="Ana Van Bilsen Irias" initials="AVBI" userId="S::ana.vanbilsen@access-si.org.uk::4214aac6-f0a3-4063-a04f-52a5a95e198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23D98"/>
    <a:srgbClr val="A191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076D15-3233-4181-B6CA-8079338550DF}" v="1" dt="2024-10-18T16:50:21.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72"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ce1_helena.tuxwort.002\AppData\Local\Microsoft\Windows\INetCache\Content.Outlook\I6FRPEZV\Growth%20BSG%20Grants%20-%20how%20funds%20used%20FINAL%20v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ccesssif.sharepoint.com/sites/Shared-SP/Shared%20Documents/CB/6.%20Growth%20Fund%20BSGs/Growth%20BSG%20Monitoring%20Data%20Nov%2022b%20-%20HT%20colours%20(003)%20NB%20amends%20v3%20category%20amends.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ccesssif.sharepoint.com/sites/Shared-SP/Shared%20Documents/CB/6.%20Growth%20Fund%20BSGs/Growth%20BSG%20Monitoring%20Data%20Nov%2022b%20-%20HT%20colours%20(003)%20NB%20amends%20v3%20category%20amends.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ccesssif.sharepoint.com/sites/Shared-SP/Shared%20Documents/CB/6.%20Growth%20Fund%20BSGs/Growth%20BSG%20Monitoring%20Data%20Nov%2022b%20-%20HT%20colours%20(003)%20NB%20amends%20v3%20category%20amends.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ccesssif.sharepoint.com/sites/Shared-SP/Shared%20Documents/CB/6.%20Growth%20Fund%20BSGs/Evaluation/Growth%20BSG%20Monitoring%20Data%20Nov%2022b%20-%20HT%20colours%20(003)%20NB%20amends%20v3%20category%20amends%20v2.xlsm"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n-GB" sz="1600" b="1">
                <a:solidFill>
                  <a:schemeClr val="bg1"/>
                </a:solidFill>
              </a:rPr>
              <a:t>Uses</a:t>
            </a:r>
            <a:r>
              <a:rPr lang="en-GB" sz="1600" b="1" baseline="0">
                <a:solidFill>
                  <a:schemeClr val="bg1"/>
                </a:solidFill>
              </a:rPr>
              <a:t> of Business Support Grants (£)</a:t>
            </a:r>
            <a:endParaRPr lang="en-GB" sz="1600" b="1">
              <a:solidFill>
                <a:schemeClr val="bg1"/>
              </a:solidFill>
            </a:endParaRPr>
          </a:p>
        </c:rich>
      </c:tx>
      <c:layout>
        <c:manualLayout>
          <c:xMode val="edge"/>
          <c:yMode val="edge"/>
          <c:x val="0.34296675353903378"/>
          <c:y val="4.262371709323945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'[Growth BSG Grants - how funds used FINAL v2.xlsx]HT analysis'!$AN$23:$AN$37</c:f>
              <c:strCache>
                <c:ptCount val="15"/>
                <c:pt idx="0">
                  <c:v>Support with merger</c:v>
                </c:pt>
                <c:pt idx="1">
                  <c:v>Legal costs</c:v>
                </c:pt>
                <c:pt idx="2">
                  <c:v>Human resources</c:v>
                </c:pt>
                <c:pt idx="3">
                  <c:v>Planning costs</c:v>
                </c:pt>
                <c:pt idx="4">
                  <c:v>Financial reporting</c:v>
                </c:pt>
                <c:pt idx="5">
                  <c:v>Governance</c:v>
                </c:pt>
                <c:pt idx="6">
                  <c:v>Social impact</c:v>
                </c:pt>
                <c:pt idx="7">
                  <c:v>Change management</c:v>
                </c:pt>
                <c:pt idx="8">
                  <c:v>Other</c:v>
                </c:pt>
                <c:pt idx="9">
                  <c:v>Support accessing finance</c:v>
                </c:pt>
                <c:pt idx="10">
                  <c:v>Business pivoting support</c:v>
                </c:pt>
                <c:pt idx="11">
                  <c:v>Digital/IT support</c:v>
                </c:pt>
                <c:pt idx="12">
                  <c:v>Marketing strategy</c:v>
                </c:pt>
                <c:pt idx="13">
                  <c:v>Financial modelling</c:v>
                </c:pt>
                <c:pt idx="14">
                  <c:v>Business planning</c:v>
                </c:pt>
              </c:strCache>
            </c:strRef>
          </c:cat>
          <c:val>
            <c:numRef>
              <c:f>'[Growth BSG Grants - how funds used FINAL v2.xlsx]HT analysis'!$AO$23:$AO$37</c:f>
              <c:numCache>
                <c:formatCode>"£"#,##0</c:formatCode>
                <c:ptCount val="15"/>
                <c:pt idx="0">
                  <c:v>2000</c:v>
                </c:pt>
                <c:pt idx="1">
                  <c:v>17925</c:v>
                </c:pt>
                <c:pt idx="2">
                  <c:v>21367</c:v>
                </c:pt>
                <c:pt idx="3">
                  <c:v>27890</c:v>
                </c:pt>
                <c:pt idx="4">
                  <c:v>28735</c:v>
                </c:pt>
                <c:pt idx="5">
                  <c:v>32233</c:v>
                </c:pt>
                <c:pt idx="6">
                  <c:v>35478</c:v>
                </c:pt>
                <c:pt idx="7">
                  <c:v>44768</c:v>
                </c:pt>
                <c:pt idx="8">
                  <c:v>53855</c:v>
                </c:pt>
                <c:pt idx="9">
                  <c:v>75125</c:v>
                </c:pt>
                <c:pt idx="10">
                  <c:v>79880</c:v>
                </c:pt>
                <c:pt idx="11">
                  <c:v>85573.98</c:v>
                </c:pt>
                <c:pt idx="12">
                  <c:v>95436</c:v>
                </c:pt>
                <c:pt idx="13">
                  <c:v>102512</c:v>
                </c:pt>
                <c:pt idx="14">
                  <c:v>145560</c:v>
                </c:pt>
              </c:numCache>
            </c:numRef>
          </c:val>
          <c:extLst>
            <c:ext xmlns:c16="http://schemas.microsoft.com/office/drawing/2014/chart" uri="{C3380CC4-5D6E-409C-BE32-E72D297353CC}">
              <c16:uniqueId val="{00000000-39D5-4AA4-8E0E-4CAEC7A8CA99}"/>
            </c:ext>
          </c:extLst>
        </c:ser>
        <c:dLbls>
          <c:showLegendKey val="0"/>
          <c:showVal val="0"/>
          <c:showCatName val="0"/>
          <c:showSerName val="0"/>
          <c:showPercent val="0"/>
          <c:showBubbleSize val="0"/>
        </c:dLbls>
        <c:gapWidth val="182"/>
        <c:axId val="399899256"/>
        <c:axId val="399902864"/>
      </c:barChart>
      <c:catAx>
        <c:axId val="399899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399902864"/>
        <c:crosses val="autoZero"/>
        <c:auto val="1"/>
        <c:lblAlgn val="ctr"/>
        <c:lblOffset val="100"/>
        <c:noMultiLvlLbl val="0"/>
      </c:catAx>
      <c:valAx>
        <c:axId val="399902864"/>
        <c:scaling>
          <c:orientation val="minMax"/>
          <c:max val="150000"/>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399899256"/>
        <c:crosses val="autoZero"/>
        <c:crossBetween val="between"/>
        <c:majorUnit val="500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'[Growth BSG Monitoring Data Nov 22b - HT colours (003) NB amends v3 category amends.xlsm]IMD count'!$D$2</c:f>
              <c:strCache>
                <c:ptCount val="1"/>
                <c:pt idx="0">
                  <c:v>Business Support Grants</c:v>
                </c:pt>
              </c:strCache>
            </c:strRef>
          </c:tx>
          <c:spPr>
            <a:solidFill>
              <a:schemeClr val="accent5"/>
            </a:solidFill>
            <a:ln>
              <a:noFill/>
            </a:ln>
            <a:effectLst/>
          </c:spPr>
          <c:invertIfNegative val="0"/>
          <c:val>
            <c:numRef>
              <c:f>'[Growth BSG Monitoring Data Nov 22b - HT colours (003) NB amends v3 category amends.xlsm]IMD count'!$D$3:$D$12</c:f>
              <c:numCache>
                <c:formatCode>0%</c:formatCode>
                <c:ptCount val="10"/>
                <c:pt idx="0">
                  <c:v>0.27586206896551724</c:v>
                </c:pt>
                <c:pt idx="1">
                  <c:v>0.15517241379310345</c:v>
                </c:pt>
                <c:pt idx="2">
                  <c:v>0.10344827586206896</c:v>
                </c:pt>
                <c:pt idx="3">
                  <c:v>0.12931034482758622</c:v>
                </c:pt>
                <c:pt idx="4">
                  <c:v>5.1724137931034482E-2</c:v>
                </c:pt>
                <c:pt idx="5">
                  <c:v>5.1724137931034482E-2</c:v>
                </c:pt>
                <c:pt idx="6">
                  <c:v>0.12931034482758622</c:v>
                </c:pt>
                <c:pt idx="7">
                  <c:v>5.1724137931034482E-2</c:v>
                </c:pt>
                <c:pt idx="8">
                  <c:v>2.5862068965517241E-2</c:v>
                </c:pt>
                <c:pt idx="9">
                  <c:v>2.5862068965517241E-2</c:v>
                </c:pt>
              </c:numCache>
            </c:numRef>
          </c:val>
          <c:extLst>
            <c:ext xmlns:c16="http://schemas.microsoft.com/office/drawing/2014/chart" uri="{C3380CC4-5D6E-409C-BE32-E72D297353CC}">
              <c16:uniqueId val="{00000000-F100-4330-9349-9490B44458FC}"/>
            </c:ext>
          </c:extLst>
        </c:ser>
        <c:ser>
          <c:idx val="1"/>
          <c:order val="1"/>
          <c:tx>
            <c:strRef>
              <c:f>'[Growth BSG Monitoring Data Nov 22b - HT colours (003) NB amends v3 category amends.xlsm]IMD count'!$E$2</c:f>
              <c:strCache>
                <c:ptCount val="1"/>
                <c:pt idx="0">
                  <c:v>All Growth Fund investments</c:v>
                </c:pt>
              </c:strCache>
            </c:strRef>
          </c:tx>
          <c:spPr>
            <a:solidFill>
              <a:srgbClr val="D3B5E9"/>
            </a:solidFill>
            <a:ln>
              <a:noFill/>
            </a:ln>
            <a:effectLst/>
          </c:spPr>
          <c:invertIfNegative val="0"/>
          <c:val>
            <c:numRef>
              <c:f>'[Growth BSG Monitoring Data Nov 22b - HT colours (003) NB amends v3 category amends.xlsm]IMD count'!$E$3:$E$12</c:f>
              <c:numCache>
                <c:formatCode>0%</c:formatCode>
                <c:ptCount val="10"/>
                <c:pt idx="0">
                  <c:v>0.21805555555555556</c:v>
                </c:pt>
                <c:pt idx="1">
                  <c:v>0.15138888888888888</c:v>
                </c:pt>
                <c:pt idx="2">
                  <c:v>0.10833333333333334</c:v>
                </c:pt>
                <c:pt idx="3">
                  <c:v>0.13333333333333333</c:v>
                </c:pt>
                <c:pt idx="4">
                  <c:v>0.1125</c:v>
                </c:pt>
                <c:pt idx="5">
                  <c:v>6.5277777777777782E-2</c:v>
                </c:pt>
                <c:pt idx="6">
                  <c:v>6.805555555555555E-2</c:v>
                </c:pt>
                <c:pt idx="7">
                  <c:v>5.5555555555555552E-2</c:v>
                </c:pt>
                <c:pt idx="8">
                  <c:v>5.1388888888888887E-2</c:v>
                </c:pt>
                <c:pt idx="9">
                  <c:v>3.6111111111111108E-2</c:v>
                </c:pt>
              </c:numCache>
            </c:numRef>
          </c:val>
          <c:extLst>
            <c:ext xmlns:c16="http://schemas.microsoft.com/office/drawing/2014/chart" uri="{C3380CC4-5D6E-409C-BE32-E72D297353CC}">
              <c16:uniqueId val="{00000001-F100-4330-9349-9490B44458FC}"/>
            </c:ext>
          </c:extLst>
        </c:ser>
        <c:dLbls>
          <c:showLegendKey val="0"/>
          <c:showVal val="0"/>
          <c:showCatName val="0"/>
          <c:showSerName val="0"/>
          <c:showPercent val="0"/>
          <c:showBubbleSize val="0"/>
        </c:dLbls>
        <c:gapWidth val="219"/>
        <c:overlap val="-27"/>
        <c:axId val="1363900639"/>
        <c:axId val="1363918879"/>
      </c:barChart>
      <c:catAx>
        <c:axId val="1363900639"/>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63918879"/>
        <c:crosses val="autoZero"/>
        <c:auto val="1"/>
        <c:lblAlgn val="ctr"/>
        <c:lblOffset val="100"/>
        <c:noMultiLvlLbl val="0"/>
      </c:catAx>
      <c:valAx>
        <c:axId val="1363918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639006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2155888742237"/>
          <c:y val="6.0099016565997782E-2"/>
          <c:w val="0.73108123520555457"/>
          <c:h val="0.92435697369145753"/>
        </c:manualLayout>
      </c:layout>
      <c:barChart>
        <c:barDir val="bar"/>
        <c:grouping val="clustered"/>
        <c:varyColors val="0"/>
        <c:ser>
          <c:idx val="0"/>
          <c:order val="0"/>
          <c:spPr>
            <a:solidFill>
              <a:srgbClr val="5195D3"/>
            </a:solidFill>
            <a:ln>
              <a:noFill/>
            </a:ln>
            <a:effectLst/>
          </c:spPr>
          <c:invertIfNegative val="0"/>
          <c:cat>
            <c:strRef>
              <c:f>'[Growth BSG Monitoring Data Nov 22b - HT colours (003) NB amends v3 category amends.xlsm]Uses of grant pivot'!$D$4:$D$18</c:f>
              <c:strCache>
                <c:ptCount val="15"/>
                <c:pt idx="0">
                  <c:v>Business planning</c:v>
                </c:pt>
                <c:pt idx="1">
                  <c:v>Financial modelling</c:v>
                </c:pt>
                <c:pt idx="2">
                  <c:v>Marketing strategy</c:v>
                </c:pt>
                <c:pt idx="3">
                  <c:v>Digital/IT support</c:v>
                </c:pt>
                <c:pt idx="4">
                  <c:v>Business pivoting support</c:v>
                </c:pt>
                <c:pt idx="5">
                  <c:v>Support accessing finance</c:v>
                </c:pt>
                <c:pt idx="6">
                  <c:v>Other</c:v>
                </c:pt>
                <c:pt idx="7">
                  <c:v>Change management</c:v>
                </c:pt>
                <c:pt idx="8">
                  <c:v>Social impact</c:v>
                </c:pt>
                <c:pt idx="9">
                  <c:v>Governance</c:v>
                </c:pt>
                <c:pt idx="10">
                  <c:v>Financial reporting</c:v>
                </c:pt>
                <c:pt idx="11">
                  <c:v>Planning costs</c:v>
                </c:pt>
                <c:pt idx="12">
                  <c:v>Human resources</c:v>
                </c:pt>
                <c:pt idx="13">
                  <c:v>Legal costs</c:v>
                </c:pt>
                <c:pt idx="14">
                  <c:v>Support with Merger</c:v>
                </c:pt>
              </c:strCache>
            </c:strRef>
          </c:cat>
          <c:val>
            <c:numRef>
              <c:f>'[Growth BSG Monitoring Data Nov 22b - HT colours (003) NB amends v3 category amends.xlsm]Uses of grant pivot'!$F$4:$F$18</c:f>
              <c:numCache>
                <c:formatCode>0.0%</c:formatCode>
                <c:ptCount val="15"/>
                <c:pt idx="0">
                  <c:v>0.17158255318045401</c:v>
                </c:pt>
                <c:pt idx="1">
                  <c:v>0.12083862799968881</c:v>
                </c:pt>
                <c:pt idx="2">
                  <c:v>0.11249761297973214</c:v>
                </c:pt>
                <c:pt idx="3">
                  <c:v>0.10087252958136969</c:v>
                </c:pt>
                <c:pt idx="4">
                  <c:v>9.4160582220765773E-2</c:v>
                </c:pt>
                <c:pt idx="5">
                  <c:v>8.8555504999186643E-2</c:v>
                </c:pt>
                <c:pt idx="6">
                  <c:v>6.3482951370797958E-2</c:v>
                </c:pt>
                <c:pt idx="7">
                  <c:v>5.2771418939149252E-2</c:v>
                </c:pt>
                <c:pt idx="8">
                  <c:v>4.1820595092993594E-2</c:v>
                </c:pt>
                <c:pt idx="9">
                  <c:v>3.7995468787205097E-2</c:v>
                </c:pt>
                <c:pt idx="10">
                  <c:v>3.3872112294863602E-2</c:v>
                </c:pt>
                <c:pt idx="11">
                  <c:v>3.2876047047285396E-2</c:v>
                </c:pt>
                <c:pt idx="12">
                  <c:v>2.5186894846158017E-2</c:v>
                </c:pt>
                <c:pt idx="13">
                  <c:v>2.1129549778508096E-2</c:v>
                </c:pt>
                <c:pt idx="14">
                  <c:v>2.3575508818419071E-3</c:v>
                </c:pt>
              </c:numCache>
            </c:numRef>
          </c:val>
          <c:extLst>
            <c:ext xmlns:c16="http://schemas.microsoft.com/office/drawing/2014/chart" uri="{C3380CC4-5D6E-409C-BE32-E72D297353CC}">
              <c16:uniqueId val="{00000000-DA9B-4EB5-85CB-D7FA35C4318B}"/>
            </c:ext>
          </c:extLst>
        </c:ser>
        <c:ser>
          <c:idx val="1"/>
          <c:order val="1"/>
          <c:spPr>
            <a:solidFill>
              <a:schemeClr val="accent6"/>
            </a:solidFill>
            <a:ln>
              <a:noFill/>
            </a:ln>
            <a:effectLst/>
          </c:spPr>
          <c:invertIfNegative val="0"/>
          <c:cat>
            <c:strRef>
              <c:f>'[Growth BSG Monitoring Data Nov 22b - HT colours (003) NB amends v3 category amends.xlsm]Uses of grant pivot'!$D$4:$D$18</c:f>
              <c:strCache>
                <c:ptCount val="15"/>
                <c:pt idx="0">
                  <c:v>Business planning</c:v>
                </c:pt>
                <c:pt idx="1">
                  <c:v>Financial modelling</c:v>
                </c:pt>
                <c:pt idx="2">
                  <c:v>Marketing strategy</c:v>
                </c:pt>
                <c:pt idx="3">
                  <c:v>Digital/IT support</c:v>
                </c:pt>
                <c:pt idx="4">
                  <c:v>Business pivoting support</c:v>
                </c:pt>
                <c:pt idx="5">
                  <c:v>Support accessing finance</c:v>
                </c:pt>
                <c:pt idx="6">
                  <c:v>Other</c:v>
                </c:pt>
                <c:pt idx="7">
                  <c:v>Change management</c:v>
                </c:pt>
                <c:pt idx="8">
                  <c:v>Social impact</c:v>
                </c:pt>
                <c:pt idx="9">
                  <c:v>Governance</c:v>
                </c:pt>
                <c:pt idx="10">
                  <c:v>Financial reporting</c:v>
                </c:pt>
                <c:pt idx="11">
                  <c:v>Planning costs</c:v>
                </c:pt>
                <c:pt idx="12">
                  <c:v>Human resources</c:v>
                </c:pt>
                <c:pt idx="13">
                  <c:v>Legal costs</c:v>
                </c:pt>
                <c:pt idx="14">
                  <c:v>Support with Merger</c:v>
                </c:pt>
              </c:strCache>
            </c:strRef>
          </c:cat>
          <c:val>
            <c:numRef>
              <c:f>'[Growth BSG Monitoring Data Nov 22b - HT colours (003) NB amends v3 category amends.xlsm]Uses of grant pivot'!$H$4:$H$18</c:f>
              <c:numCache>
                <c:formatCode>0.0%</c:formatCode>
                <c:ptCount val="15"/>
                <c:pt idx="0">
                  <c:v>0.20628383601667832</c:v>
                </c:pt>
                <c:pt idx="1">
                  <c:v>4.5348023252275008E-2</c:v>
                </c:pt>
                <c:pt idx="2">
                  <c:v>0.11837794077365554</c:v>
                </c:pt>
                <c:pt idx="3">
                  <c:v>0.12614717455293287</c:v>
                </c:pt>
                <c:pt idx="4">
                  <c:v>8.0200783481667315E-2</c:v>
                </c:pt>
                <c:pt idx="5">
                  <c:v>0.13526829247083683</c:v>
                </c:pt>
                <c:pt idx="6">
                  <c:v>9.628874908151773E-2</c:v>
                </c:pt>
                <c:pt idx="7">
                  <c:v>3.7452336749290216E-2</c:v>
                </c:pt>
                <c:pt idx="8">
                  <c:v>1.1304396975639024E-2</c:v>
                </c:pt>
                <c:pt idx="9">
                  <c:v>4.3478449906303937E-3</c:v>
                </c:pt>
                <c:pt idx="10">
                  <c:v>2.3675581198179124E-2</c:v>
                </c:pt>
                <c:pt idx="11">
                  <c:v>1.0434827977512946E-3</c:v>
                </c:pt>
                <c:pt idx="12">
                  <c:v>8.7165057239379312E-2</c:v>
                </c:pt>
                <c:pt idx="13">
                  <c:v>1.8087765598980864E-2</c:v>
                </c:pt>
                <c:pt idx="14">
                  <c:v>9.0087348205861763E-3</c:v>
                </c:pt>
              </c:numCache>
            </c:numRef>
          </c:val>
          <c:extLst>
            <c:ext xmlns:c16="http://schemas.microsoft.com/office/drawing/2014/chart" uri="{C3380CC4-5D6E-409C-BE32-E72D297353CC}">
              <c16:uniqueId val="{00000001-DA9B-4EB5-85CB-D7FA35C4318B}"/>
            </c:ext>
          </c:extLst>
        </c:ser>
        <c:dLbls>
          <c:showLegendKey val="0"/>
          <c:showVal val="0"/>
          <c:showCatName val="0"/>
          <c:showSerName val="0"/>
          <c:showPercent val="0"/>
          <c:showBubbleSize val="0"/>
        </c:dLbls>
        <c:gapWidth val="182"/>
        <c:axId val="859684303"/>
        <c:axId val="859687663"/>
      </c:barChart>
      <c:catAx>
        <c:axId val="8596843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Century Gothic" panose="020B0502020202020204" pitchFamily="34" charset="0"/>
                <a:ea typeface="+mn-ea"/>
                <a:cs typeface="+mn-cs"/>
              </a:defRPr>
            </a:pPr>
            <a:endParaRPr lang="en-US"/>
          </a:p>
        </c:txPr>
        <c:crossAx val="859687663"/>
        <c:crosses val="autoZero"/>
        <c:auto val="1"/>
        <c:lblAlgn val="ctr"/>
        <c:lblOffset val="100"/>
        <c:noMultiLvlLbl val="0"/>
      </c:catAx>
      <c:valAx>
        <c:axId val="859687663"/>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59684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GB" sz="1200" b="1">
                <a:solidFill>
                  <a:schemeClr val="bg1"/>
                </a:solidFill>
                <a:latin typeface="Century Gothic" panose="020B0502020202020204" pitchFamily="34" charset="0"/>
              </a:rPr>
              <a:t>Number of different uses</a:t>
            </a:r>
            <a:r>
              <a:rPr lang="en-GB" sz="1200" b="1" baseline="0">
                <a:solidFill>
                  <a:schemeClr val="bg1"/>
                </a:solidFill>
                <a:latin typeface="Century Gothic" panose="020B0502020202020204" pitchFamily="34" charset="0"/>
              </a:rPr>
              <a:t> of grant</a:t>
            </a:r>
            <a:endParaRPr lang="en-GB" sz="1200" b="1">
              <a:solidFill>
                <a:schemeClr val="bg1"/>
              </a:solidFill>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1"/>
          <c:order val="1"/>
          <c:spPr>
            <a:solidFill>
              <a:schemeClr val="accent1"/>
            </a:solidFill>
            <a:ln>
              <a:noFill/>
            </a:ln>
            <a:effectLst/>
          </c:spPr>
          <c:invertIfNegative val="0"/>
          <c:val>
            <c:numRef>
              <c:f>'[Growth BSG Monitoring Data Nov 22b - HT colours (003) NB amends v3 category amends.xlsm]Growth BSG Monitoring Data Nov '!$CG$6:$CG$14</c:f>
              <c:numCache>
                <c:formatCode>General</c:formatCode>
                <c:ptCount val="9"/>
                <c:pt idx="0">
                  <c:v>39</c:v>
                </c:pt>
                <c:pt idx="1">
                  <c:v>11</c:v>
                </c:pt>
                <c:pt idx="2">
                  <c:v>16</c:v>
                </c:pt>
                <c:pt idx="3">
                  <c:v>7</c:v>
                </c:pt>
                <c:pt idx="4">
                  <c:v>3</c:v>
                </c:pt>
                <c:pt idx="5">
                  <c:v>4</c:v>
                </c:pt>
                <c:pt idx="6">
                  <c:v>0</c:v>
                </c:pt>
                <c:pt idx="7">
                  <c:v>0</c:v>
                </c:pt>
                <c:pt idx="8">
                  <c:v>1</c:v>
                </c:pt>
              </c:numCache>
            </c:numRef>
          </c:val>
          <c:extLst>
            <c:ext xmlns:c16="http://schemas.microsoft.com/office/drawing/2014/chart" uri="{C3380CC4-5D6E-409C-BE32-E72D297353CC}">
              <c16:uniqueId val="{00000000-6F3B-4036-8D13-46346A02A511}"/>
            </c:ext>
          </c:extLst>
        </c:ser>
        <c:dLbls>
          <c:showLegendKey val="0"/>
          <c:showVal val="0"/>
          <c:showCatName val="0"/>
          <c:showSerName val="0"/>
          <c:showPercent val="0"/>
          <c:showBubbleSize val="0"/>
        </c:dLbls>
        <c:gapWidth val="219"/>
        <c:overlap val="-27"/>
        <c:axId val="638833264"/>
        <c:axId val="638829904"/>
        <c:extLst>
          <c:ext xmlns:c15="http://schemas.microsoft.com/office/drawing/2012/chart" uri="{02D57815-91ED-43cb-92C2-25804820EDAC}">
            <c15:filteredBarSeries>
              <c15:ser>
                <c:idx val="0"/>
                <c:order val="0"/>
                <c:spPr>
                  <a:solidFill>
                    <a:schemeClr val="accent1"/>
                  </a:solidFill>
                  <a:ln>
                    <a:noFill/>
                  </a:ln>
                  <a:effectLst/>
                </c:spPr>
                <c:invertIfNegative val="0"/>
                <c:val>
                  <c:numRef>
                    <c:extLst>
                      <c:ext uri="{02D57815-91ED-43cb-92C2-25804820EDAC}">
                        <c15:formulaRef>
                          <c15:sqref>'[Growth BSG Monitoring Data Nov 22b - HT colours (003) NB amends v3 category amends.xlsm]Growth BSG Monitoring Data Nov '!$CF$6:$CF$14</c15:sqref>
                        </c15:formulaRef>
                      </c:ext>
                    </c:extLst>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1-6F3B-4036-8D13-46346A02A511}"/>
                  </c:ext>
                </c:extLst>
              </c15:ser>
            </c15:filteredBarSeries>
          </c:ext>
        </c:extLst>
      </c:barChart>
      <c:catAx>
        <c:axId val="63883326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38829904"/>
        <c:crosses val="autoZero"/>
        <c:auto val="1"/>
        <c:lblAlgn val="ctr"/>
        <c:lblOffset val="100"/>
        <c:noMultiLvlLbl val="0"/>
      </c:catAx>
      <c:valAx>
        <c:axId val="638829904"/>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638833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5"/>
            </a:solidFill>
            <a:ln>
              <a:solidFill>
                <a:schemeClr val="accent5"/>
              </a:solidFill>
            </a:ln>
            <a:effectLst/>
          </c:spPr>
          <c:invertIfNegative val="0"/>
          <c:val>
            <c:numRef>
              <c:f>'[Growth BSG Monitoring Data Nov 22b - HT colours (003) NB amends v3 category amends v2.xlsm]Investor portfolio'!$D$2:$D$15</c:f>
              <c:numCache>
                <c:formatCode>0%</c:formatCode>
                <c:ptCount val="14"/>
                <c:pt idx="0">
                  <c:v>0.15384615384615385</c:v>
                </c:pt>
                <c:pt idx="1">
                  <c:v>0.1797752808988764</c:v>
                </c:pt>
                <c:pt idx="2">
                  <c:v>0.25</c:v>
                </c:pt>
                <c:pt idx="3">
                  <c:v>0.2857142857142857</c:v>
                </c:pt>
                <c:pt idx="4">
                  <c:v>0.32258064516129031</c:v>
                </c:pt>
                <c:pt idx="5">
                  <c:v>0.33333333333333331</c:v>
                </c:pt>
                <c:pt idx="6">
                  <c:v>0.33333333333333331</c:v>
                </c:pt>
                <c:pt idx="7">
                  <c:v>0.42857142857142855</c:v>
                </c:pt>
                <c:pt idx="8">
                  <c:v>0.42857142857142855</c:v>
                </c:pt>
                <c:pt idx="9">
                  <c:v>0.44444444444444442</c:v>
                </c:pt>
                <c:pt idx="10">
                  <c:v>0.48684210526315791</c:v>
                </c:pt>
                <c:pt idx="11">
                  <c:v>0.5</c:v>
                </c:pt>
                <c:pt idx="12">
                  <c:v>0.52</c:v>
                </c:pt>
                <c:pt idx="13">
                  <c:v>0.66666666666666663</c:v>
                </c:pt>
              </c:numCache>
            </c:numRef>
          </c:val>
          <c:extLst>
            <c:ext xmlns:c16="http://schemas.microsoft.com/office/drawing/2014/chart" uri="{C3380CC4-5D6E-409C-BE32-E72D297353CC}">
              <c16:uniqueId val="{00000000-3560-4CB7-8358-369B2C72DC72}"/>
            </c:ext>
          </c:extLst>
        </c:ser>
        <c:dLbls>
          <c:showLegendKey val="0"/>
          <c:showVal val="0"/>
          <c:showCatName val="0"/>
          <c:showSerName val="0"/>
          <c:showPercent val="0"/>
          <c:showBubbleSize val="0"/>
        </c:dLbls>
        <c:gapWidth val="84"/>
        <c:overlap val="-27"/>
        <c:axId val="724944512"/>
        <c:axId val="724943072"/>
      </c:barChart>
      <c:catAx>
        <c:axId val="724944512"/>
        <c:scaling>
          <c:orientation val="minMax"/>
        </c:scaling>
        <c:delete val="1"/>
        <c:axPos val="b"/>
        <c:majorTickMark val="none"/>
        <c:minorTickMark val="none"/>
        <c:tickLblPos val="nextTo"/>
        <c:crossAx val="724943072"/>
        <c:crosses val="autoZero"/>
        <c:auto val="1"/>
        <c:lblAlgn val="ctr"/>
        <c:lblOffset val="100"/>
        <c:noMultiLvlLbl val="0"/>
      </c:catAx>
      <c:valAx>
        <c:axId val="724943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24944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2_2CB932E.xml><?xml version="1.0" encoding="utf-8"?>
<p188:cmLst xmlns:a="http://schemas.openxmlformats.org/drawingml/2006/main" xmlns:r="http://schemas.openxmlformats.org/officeDocument/2006/relationships" xmlns:p188="http://schemas.microsoft.com/office/powerpoint/2018/8/main">
  <p188:cm id="{EF505D03-8CEE-4A65-B992-20A5D24086F1}" authorId="{3AA37DCF-19C4-AFE4-58FD-7BCD9496D5FC}" status="resolved" created="2024-05-29T08:57:57.556" complete="100000">
    <ac:txMkLst xmlns:ac="http://schemas.microsoft.com/office/drawing/2013/main/command">
      <pc:docMk xmlns:pc="http://schemas.microsoft.com/office/powerpoint/2013/main/command"/>
      <pc:sldMk xmlns:pc="http://schemas.microsoft.com/office/powerpoint/2013/main/command" cId="46895918" sldId="258"/>
      <ac:spMk id="13" creationId="{9F23F4A2-3B20-CF16-1850-F144BB2D30DB}"/>
      <ac:txMk cp="1135">
        <ac:context len="1646" hash="2720745327"/>
      </ac:txMk>
    </ac:txMkLst>
    <p188:pos x="8265003" y="3196849"/>
    <p188:replyLst>
      <p188:reply id="{9B53644C-B948-4D38-B3CC-6D765FA0345E}" authorId="{3AA37DCF-19C4-AFE4-58FD-7BCD9496D5FC}" created="2024-05-29T09:01:20.742">
        <p188:txBody>
          <a:bodyPr/>
          <a:lstStyle/>
          <a:p>
            <a:r>
              <a:rPr lang="en-GB"/>
              <a:t>And is it worth saying that we knew that £1m wouldn't go far enough to support all the VCSEs, but we asked SIFIs to target it towards those most severely impacted by the pandemic / those who could most benefit from this type of support as a result</a:t>
            </a:r>
          </a:p>
        </p188:txBody>
      </p188:reply>
    </p188:replyLst>
    <p188:txBody>
      <a:bodyPr/>
      <a:lstStyle/>
      <a:p>
        <a:r>
          <a:rPr lang="en-GB"/>
          <a:t>Might be worth adding a little context about the role of SIFIs vs VCSEs in the application process. And explaining how the fact that each SIFI had an allocation fits with their need to apply</a:t>
        </a:r>
      </a:p>
    </p188:txBody>
  </p188:cm>
  <p188:cm id="{DE984E29-3CCD-42B0-8C50-54414C16012A}" authorId="{3AA37DCF-19C4-AFE4-58FD-7BCD9496D5FC}" status="resolved" created="2024-05-29T12:58:37.542" complete="100000">
    <ac:txMkLst xmlns:ac="http://schemas.microsoft.com/office/drawing/2013/main/command">
      <pc:docMk xmlns:pc="http://schemas.microsoft.com/office/powerpoint/2013/main/command"/>
      <pc:sldMk xmlns:pc="http://schemas.microsoft.com/office/powerpoint/2013/main/command" cId="46895918" sldId="258"/>
      <ac:spMk id="13" creationId="{9F23F4A2-3B20-CF16-1850-F144BB2D30DB}"/>
      <ac:txMk cp="98" len="20">
        <ac:context len="1646" hash="2720745327"/>
      </ac:txMk>
    </ac:txMkLst>
    <p188:pos x="6860746" y="531210"/>
    <p188:txBody>
      <a:bodyPr/>
      <a:lstStyle/>
      <a:p>
        <a:r>
          <a:rPr lang="en-GB"/>
          <a:t>Not for here, but for somewhere later, will we say that they didn't all end up using it - some allocations were too small to be meaningful etc?</a:t>
        </a:r>
      </a:p>
    </p188:txBody>
  </p188:cm>
</p188:cmLst>
</file>

<file path=ppt/comments/modernComment_105_127244B4.xml><?xml version="1.0" encoding="utf-8"?>
<p188:cmLst xmlns:a="http://schemas.openxmlformats.org/drawingml/2006/main" xmlns:r="http://schemas.openxmlformats.org/officeDocument/2006/relationships" xmlns:p188="http://schemas.microsoft.com/office/powerpoint/2018/8/main">
  <p188:cm id="{DDA3E259-AB68-44BB-AE44-28A98F6B5E7A}" authorId="{3AA37DCF-19C4-AFE4-58FD-7BCD9496D5FC}" status="resolved" created="2024-05-29T12:54:47.881" complete="100000">
    <ac:deMkLst xmlns:ac="http://schemas.microsoft.com/office/drawing/2013/main/command">
      <pc:docMk xmlns:pc="http://schemas.microsoft.com/office/powerpoint/2013/main/command"/>
      <pc:sldMk xmlns:pc="http://schemas.microsoft.com/office/powerpoint/2013/main/command" cId="309478580" sldId="261"/>
      <ac:spMk id="10" creationId="{F6387CD8-987E-7158-326F-D5EF62173774}"/>
    </ac:deMkLst>
    <p188:replyLst>
      <p188:reply id="{5B19C177-7E5E-4FE9-BDDD-B2FB8644137F}" authorId="{3AA37DCF-19C4-AFE4-58FD-7BCD9496D5FC}" created="2024-05-29T12:56:45.010">
        <p188:txBody>
          <a:bodyPr/>
          <a:lstStyle/>
          <a:p>
            <a:r>
              <a:rPr lang="en-GB"/>
              <a:t>Not sure if we have the data to know, but I wonder if this could be just differences in how much different VCSEs separated out their budgets, rather than actual differences. The Manchester example 'organisational development and associated support' is quite broad, and could have actually been split into subcosts like the example below it. I wonder if the Devon example had the same consultant for several of the bullet points</a:t>
            </a:r>
          </a:p>
        </p188:txBody>
      </p188:reply>
    </p188:replyLst>
    <p188:txBody>
      <a:bodyPr/>
      <a:lstStyle/>
      <a:p>
        <a:r>
          <a:rPr lang="en-GB"/>
          <a:t>This is really interesting. I think worth saying 'a VCSE in…' rather than just the place name, to be extra clear</a:t>
        </a:r>
      </a:p>
    </p188:txBody>
  </p188:cm>
  <p188:cm id="{A162DC3F-E7E1-4135-AD4A-18FBFC1661AE}" authorId="{7BDB4B78-0608-5E6A-5D51-961174775FFC}" status="resolved" created="2024-06-21T15:40:50.806" complete="100000">
    <ac:txMkLst xmlns:ac="http://schemas.microsoft.com/office/drawing/2013/main/command">
      <pc:docMk xmlns:pc="http://schemas.microsoft.com/office/powerpoint/2013/main/command"/>
      <pc:sldMk xmlns:pc="http://schemas.microsoft.com/office/powerpoint/2013/main/command" cId="309478580" sldId="261"/>
      <ac:spMk id="2" creationId="{D3EE7E24-8BA4-588A-E212-8C74ABF9D176}"/>
      <ac:txMk cp="696" len="230">
        <ac:context len="927" hash="428515914"/>
      </ac:txMk>
    </ac:txMkLst>
    <p188:pos x="11283600" y="1029993"/>
    <p188:txBody>
      <a:bodyPr/>
      <a:lstStyle/>
      <a:p>
        <a:r>
          <a:rPr lang="en-GB"/>
          <a:t>I think worth making a bit more of this, as it is quite possible that the differences related to reporting rather than use</a:t>
        </a:r>
      </a:p>
    </p188:txBody>
  </p188:cm>
</p188:cmLst>
</file>

<file path=ppt/comments/modernComment_109_FA99014D.xml><?xml version="1.0" encoding="utf-8"?>
<p188:cmLst xmlns:a="http://schemas.openxmlformats.org/drawingml/2006/main" xmlns:r="http://schemas.openxmlformats.org/officeDocument/2006/relationships" xmlns:p188="http://schemas.microsoft.com/office/powerpoint/2018/8/main">
  <p188:cm id="{401601C5-AC16-4C31-B53C-3E70C6B38BB5}" authorId="{3AA37DCF-19C4-AFE4-58FD-7BCD9496D5FC}" status="resolved" created="2024-05-29T08:59:55.856" complete="100000">
    <ac:txMkLst xmlns:ac="http://schemas.microsoft.com/office/drawing/2013/main/command">
      <pc:docMk xmlns:pc="http://schemas.microsoft.com/office/powerpoint/2013/main/command"/>
      <pc:sldMk xmlns:pc="http://schemas.microsoft.com/office/powerpoint/2013/main/command" cId="4204331341" sldId="265"/>
      <ac:spMk id="17" creationId="{9671B0C6-6D9D-CE6C-D85B-FD2564D748A8}"/>
      <ac:txMk cp="0" len="116">
        <ac:context len="486" hash="1114818592"/>
      </ac:txMk>
    </ac:txMkLst>
    <p188:pos x="2765987" y="299453"/>
    <p188:txBody>
      <a:bodyPr/>
      <a:lstStyle/>
      <a:p>
        <a:r>
          <a:rPr lang="en-GB"/>
          <a:t>Depending on intended audience, might be worth saying it was England-only</a:t>
        </a:r>
      </a:p>
    </p188:txBody>
  </p188:cm>
  <p188:cm id="{30F0C805-5CA7-41DC-8D4C-E52572DC284D}" authorId="{3AA37DCF-19C4-AFE4-58FD-7BCD9496D5FC}" status="resolved" created="2024-05-29T12:50:50.651" complete="100000">
    <ac:txMkLst xmlns:ac="http://schemas.microsoft.com/office/drawing/2013/main/command">
      <pc:docMk xmlns:pc="http://schemas.microsoft.com/office/powerpoint/2013/main/command"/>
      <pc:sldMk xmlns:pc="http://schemas.microsoft.com/office/powerpoint/2013/main/command" cId="4204331341" sldId="265"/>
      <ac:spMk id="17" creationId="{9671B0C6-6D9D-CE6C-D85B-FD2564D748A8}"/>
      <ac:txMk cp="181" len="10">
        <ac:context len="486" hash="1114818592"/>
      </ac:txMk>
    </ac:txMkLst>
    <p188:pos x="2757823" y="1151260"/>
    <p188:txBody>
      <a:bodyPr/>
      <a:lstStyle/>
      <a:p>
        <a:r>
          <a:rPr lang="en-GB"/>
          <a:t>a</a:t>
        </a:r>
      </a:p>
    </p188:txBody>
  </p188:cm>
</p188:cmLst>
</file>

<file path=ppt/comments/modernComment_10A_E94B3E2.xml><?xml version="1.0" encoding="utf-8"?>
<p188:cmLst xmlns:a="http://schemas.openxmlformats.org/drawingml/2006/main" xmlns:r="http://schemas.openxmlformats.org/officeDocument/2006/relationships" xmlns:p188="http://schemas.microsoft.com/office/powerpoint/2018/8/main">
  <p188:cm id="{2F57B586-D14C-43C4-9427-2AE5615FE74E}" authorId="{7BDB4B78-0608-5E6A-5D51-961174775FFC}" status="resolved" created="2024-06-21T16:08:48.884" complete="100000">
    <ac:txMkLst xmlns:ac="http://schemas.microsoft.com/office/drawing/2013/main/command">
      <pc:docMk xmlns:pc="http://schemas.microsoft.com/office/powerpoint/2013/main/command"/>
      <pc:sldMk xmlns:pc="http://schemas.microsoft.com/office/powerpoint/2013/main/command" cId="244626402" sldId="266"/>
      <ac:spMk id="8" creationId="{0C87E8FA-A557-F2E0-98A7-F2FA1B6DA1E2}"/>
      <ac:txMk cp="0" len="53">
        <ac:context len="54" hash="3855031355"/>
      </ac:txMk>
    </ac:txMkLst>
    <p188:pos x="7333005" y="306974"/>
    <p188:txBody>
      <a:bodyPr/>
      <a:lstStyle/>
      <a:p>
        <a:r>
          <a:rPr lang="en-GB"/>
          <a:t>Could it be worth splitting this onto two pages just to break it up a little?</a:t>
        </a:r>
      </a:p>
    </p188:txBody>
  </p188:cm>
</p188:cmLst>
</file>

<file path=ppt/comments/modernComment_10C_1D5336C9.xml><?xml version="1.0" encoding="utf-8"?>
<p188:cmLst xmlns:a="http://schemas.openxmlformats.org/drawingml/2006/main" xmlns:r="http://schemas.openxmlformats.org/officeDocument/2006/relationships" xmlns:p188="http://schemas.microsoft.com/office/powerpoint/2018/8/main">
  <p188:cm id="{00BE5FEA-370B-436E-9D10-861641CF25F5}" authorId="{3AA37DCF-19C4-AFE4-58FD-7BCD9496D5FC}" status="resolved" created="2024-05-29T08:50:01.578" complete="100000">
    <ac:txMkLst xmlns:ac="http://schemas.microsoft.com/office/drawing/2013/main/command">
      <pc:docMk xmlns:pc="http://schemas.microsoft.com/office/powerpoint/2013/main/command"/>
      <pc:sldMk xmlns:pc="http://schemas.microsoft.com/office/powerpoint/2013/main/command" cId="491992777" sldId="268"/>
      <ac:spMk id="11" creationId="{F0AA13D8-4726-B3FA-6D63-A69327C772C5}"/>
      <ac:txMk cp="2028" len="7">
        <ac:context len="2742" hash="1815800268"/>
      </ac:txMk>
    </ac:txMkLst>
    <p188:pos x="748584" y="3809704"/>
    <p188:txBody>
      <a:bodyPr/>
      <a:lstStyle/>
      <a:p>
        <a:r>
          <a:rPr lang="en-GB"/>
          <a:t>Maybe clarify 'initial' here means at start of pandemic, not at start of prog</a:t>
        </a:r>
      </a:p>
    </p188:txBody>
  </p188:cm>
  <p188:cm id="{FFA97FB4-B25A-4D65-BB52-21BE80E70DE1}" authorId="{3AA37DCF-19C4-AFE4-58FD-7BCD9496D5FC}" status="resolved" created="2024-05-29T08:52:41" complete="100000">
    <ac:txMkLst xmlns:ac="http://schemas.microsoft.com/office/drawing/2013/main/command">
      <pc:docMk xmlns:pc="http://schemas.microsoft.com/office/powerpoint/2013/main/command"/>
      <pc:sldMk xmlns:pc="http://schemas.microsoft.com/office/powerpoint/2013/main/command" cId="491992777" sldId="268"/>
      <ac:spMk id="11" creationId="{F0AA13D8-4726-B3FA-6D63-A69327C772C5}"/>
      <ac:txMk cp="2160" len="85">
        <ac:context len="2742" hash="1815800268"/>
      </ac:txMk>
    </ac:txMkLst>
    <p188:pos x="2337898" y="3972990"/>
    <p188:txBody>
      <a:bodyPr/>
      <a:lstStyle/>
      <a:p>
        <a:r>
          <a:rPr lang="en-GB"/>
          <a:t>This is right in some respects but I don't think is the full picture. BSC's interest freeze was six months but then followed by a cut to 2%. And I think partners had longer than six months to utilise BSGs (either initially or because we extended it, I can't remember)</a:t>
        </a:r>
      </a:p>
    </p188:txBody>
  </p188:cm>
  <p188:cm id="{1F0F4523-276F-4D89-A109-CA864E28EC5C}" authorId="{3AA37DCF-19C4-AFE4-58FD-7BCD9496D5FC}" status="resolved" created="2024-05-29T08:53:23.591" complete="100000">
    <ac:txMkLst xmlns:ac="http://schemas.microsoft.com/office/drawing/2013/main/command">
      <pc:docMk xmlns:pc="http://schemas.microsoft.com/office/powerpoint/2013/main/command"/>
      <pc:sldMk xmlns:pc="http://schemas.microsoft.com/office/powerpoint/2013/main/command" cId="491992777" sldId="268"/>
      <ac:spMk id="11" creationId="{F0AA13D8-4726-B3FA-6D63-A69327C772C5}"/>
      <ac:txMk cp="0" len="426">
        <ac:context len="2742" hash="1815800268"/>
      </ac:txMk>
    </ac:txMkLst>
    <p188:pos x="8640726" y="304504"/>
    <p188:txBody>
      <a:bodyPr/>
      <a:lstStyle/>
      <a:p>
        <a:r>
          <a:rPr lang="en-GB"/>
          <a:t>I think a paragraph or two before this, explaining what the Growth Fund is, what Grant C is, etc, could be useful. Depending on target audience. </a:t>
        </a:r>
      </a:p>
    </p188:txBody>
  </p188:cm>
</p188:cmLst>
</file>

<file path=ppt/comments/modernComment_10D_595741C.xml><?xml version="1.0" encoding="utf-8"?>
<p188:cmLst xmlns:a="http://schemas.openxmlformats.org/drawingml/2006/main" xmlns:r="http://schemas.openxmlformats.org/officeDocument/2006/relationships" xmlns:p188="http://schemas.microsoft.com/office/powerpoint/2018/8/main">
  <p188:cm id="{C90A8F31-0BA9-41C2-B1AC-6CCC8397707D}" authorId="{3AA37DCF-19C4-AFE4-58FD-7BCD9496D5FC}" status="resolved" created="2024-05-29T08:56:12.152" complete="100000">
    <ac:txMkLst xmlns:ac="http://schemas.microsoft.com/office/drawing/2013/main/command">
      <pc:docMk xmlns:pc="http://schemas.microsoft.com/office/powerpoint/2013/main/command"/>
      <pc:sldMk xmlns:pc="http://schemas.microsoft.com/office/powerpoint/2013/main/command" cId="93680668" sldId="269"/>
      <ac:spMk id="13" creationId="{9F23F4A2-3B20-CF16-1850-F144BB2D30DB}"/>
      <ac:txMk cp="1660" len="35">
        <ac:context len="1697" hash="423336295"/>
      </ac:txMk>
    </ac:txMkLst>
    <p188:pos x="7013146" y="4775278"/>
    <p188:txBody>
      <a:bodyPr/>
      <a:lstStyle/>
      <a:p>
        <a:r>
          <a:rPr lang="en-GB"/>
          <a:t>Maybe be super clear that this means of reports, not of grant!</a:t>
        </a:r>
      </a:p>
    </p188:txBody>
  </p188:cm>
  <p188:cm id="{C0D940B0-F396-4B64-A581-D47319D2B915}" authorId="{3AA37DCF-19C4-AFE4-58FD-7BCD9496D5FC}" status="resolved" created="2024-05-29T08:57:57.556" complete="100000">
    <ac:txMkLst xmlns:ac="http://schemas.microsoft.com/office/drawing/2013/main/command">
      <pc:docMk xmlns:pc="http://schemas.microsoft.com/office/powerpoint/2013/main/command"/>
      <pc:sldMk xmlns:pc="http://schemas.microsoft.com/office/powerpoint/2013/main/command" cId="93680668" sldId="269"/>
      <ac:spMk id="13" creationId="{9F23F4A2-3B20-CF16-1850-F144BB2D30DB}"/>
      <ac:txMk cp="23" len="646">
        <ac:context len="1697" hash="423336295"/>
      </ac:txMk>
    </ac:txMkLst>
    <p188:pos x="8265003" y="3196849"/>
    <p188:replyLst/>
    <p188:txBody>
      <a:bodyPr/>
      <a:lstStyle/>
      <a:p>
        <a:r>
          <a:rPr lang="en-GB"/>
          <a:t>Might be worth adding a little context about the role of SIFIs vs VCSEs in the application process. And explaining how the fact that each SIFI had an allocation fits with their need to apply</a:t>
        </a:r>
      </a:p>
    </p188:txBody>
  </p188:cm>
  <p188:cm id="{43C55999-4126-4182-9C0E-315F1B6D69C1}" authorId="{3AA37DCF-19C4-AFE4-58FD-7BCD9496D5FC}" status="resolved" created="2024-05-29T12:58:37.542" complete="100000">
    <ac:txMkLst xmlns:ac="http://schemas.microsoft.com/office/drawing/2013/main/command">
      <pc:docMk xmlns:pc="http://schemas.microsoft.com/office/powerpoint/2013/main/command"/>
      <pc:sldMk xmlns:pc="http://schemas.microsoft.com/office/powerpoint/2013/main/command" cId="93680668" sldId="269"/>
      <ac:spMk id="13" creationId="{9F23F4A2-3B20-CF16-1850-F144BB2D30DB}"/>
      <ac:txMk cp="12">
        <ac:context len="1697" hash="423336295"/>
      </ac:txMk>
    </ac:txMkLst>
    <p188:pos x="6860746" y="531210"/>
    <p188:txBody>
      <a:bodyPr/>
      <a:lstStyle/>
      <a:p>
        <a:r>
          <a:rPr lang="en-GB"/>
          <a:t>Not for here, but for somewhere later, will we say that they didn't all end up using it - some allocations were too small to be meaningful etc?</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C5FE7-D3F6-437A-A9CD-4C47F2C5C79E}" type="datetimeFigureOut">
              <a:rPr lang="en-GB" smtClean="0"/>
              <a:t>03/11/2024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51195-1AFF-4ADC-A119-57490A31BFDB}" type="slidenum">
              <a:rPr lang="en-GB" smtClean="0"/>
              <a:t>‹#›</a:t>
            </a:fld>
            <a:endParaRPr lang="en-GB"/>
          </a:p>
        </p:txBody>
      </p:sp>
    </p:spTree>
    <p:extLst>
      <p:ext uri="{BB962C8B-B14F-4D97-AF65-F5344CB8AC3E}">
        <p14:creationId xmlns:p14="http://schemas.microsoft.com/office/powerpoint/2010/main" val="4119358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2</a:t>
            </a:fld>
            <a:endParaRPr lang="en-GB"/>
          </a:p>
        </p:txBody>
      </p:sp>
    </p:spTree>
    <p:extLst>
      <p:ext uri="{BB962C8B-B14F-4D97-AF65-F5344CB8AC3E}">
        <p14:creationId xmlns:p14="http://schemas.microsoft.com/office/powerpoint/2010/main" val="38883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11</a:t>
            </a:fld>
            <a:endParaRPr lang="en-GB"/>
          </a:p>
        </p:txBody>
      </p:sp>
    </p:spTree>
    <p:extLst>
      <p:ext uri="{BB962C8B-B14F-4D97-AF65-F5344CB8AC3E}">
        <p14:creationId xmlns:p14="http://schemas.microsoft.com/office/powerpoint/2010/main" val="903424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15</a:t>
            </a:fld>
            <a:endParaRPr lang="en-GB"/>
          </a:p>
        </p:txBody>
      </p:sp>
    </p:spTree>
    <p:extLst>
      <p:ext uri="{BB962C8B-B14F-4D97-AF65-F5344CB8AC3E}">
        <p14:creationId xmlns:p14="http://schemas.microsoft.com/office/powerpoint/2010/main" val="2994420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3</a:t>
            </a:fld>
            <a:endParaRPr lang="en-GB"/>
          </a:p>
        </p:txBody>
      </p:sp>
    </p:spTree>
    <p:extLst>
      <p:ext uri="{BB962C8B-B14F-4D97-AF65-F5344CB8AC3E}">
        <p14:creationId xmlns:p14="http://schemas.microsoft.com/office/powerpoint/2010/main" val="1265055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4</a:t>
            </a:fld>
            <a:endParaRPr lang="en-GB"/>
          </a:p>
        </p:txBody>
      </p:sp>
    </p:spTree>
    <p:extLst>
      <p:ext uri="{BB962C8B-B14F-4D97-AF65-F5344CB8AC3E}">
        <p14:creationId xmlns:p14="http://schemas.microsoft.com/office/powerpoint/2010/main" val="209755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5</a:t>
            </a:fld>
            <a:endParaRPr lang="en-GB"/>
          </a:p>
        </p:txBody>
      </p:sp>
    </p:spTree>
    <p:extLst>
      <p:ext uri="{BB962C8B-B14F-4D97-AF65-F5344CB8AC3E}">
        <p14:creationId xmlns:p14="http://schemas.microsoft.com/office/powerpoint/2010/main" val="2970567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6</a:t>
            </a:fld>
            <a:endParaRPr lang="en-GB"/>
          </a:p>
        </p:txBody>
      </p:sp>
    </p:spTree>
    <p:extLst>
      <p:ext uri="{BB962C8B-B14F-4D97-AF65-F5344CB8AC3E}">
        <p14:creationId xmlns:p14="http://schemas.microsoft.com/office/powerpoint/2010/main" val="3078427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7</a:t>
            </a:fld>
            <a:endParaRPr lang="en-GB"/>
          </a:p>
        </p:txBody>
      </p:sp>
    </p:spTree>
    <p:extLst>
      <p:ext uri="{BB962C8B-B14F-4D97-AF65-F5344CB8AC3E}">
        <p14:creationId xmlns:p14="http://schemas.microsoft.com/office/powerpoint/2010/main" val="190197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8</a:t>
            </a:fld>
            <a:endParaRPr lang="en-GB"/>
          </a:p>
        </p:txBody>
      </p:sp>
    </p:spTree>
    <p:extLst>
      <p:ext uri="{BB962C8B-B14F-4D97-AF65-F5344CB8AC3E}">
        <p14:creationId xmlns:p14="http://schemas.microsoft.com/office/powerpoint/2010/main" val="7688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9</a:t>
            </a:fld>
            <a:endParaRPr lang="en-GB"/>
          </a:p>
        </p:txBody>
      </p:sp>
    </p:spTree>
    <p:extLst>
      <p:ext uri="{BB962C8B-B14F-4D97-AF65-F5344CB8AC3E}">
        <p14:creationId xmlns:p14="http://schemas.microsoft.com/office/powerpoint/2010/main" val="1050718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451195-1AFF-4ADC-A119-57490A31BFDB}" type="slidenum">
              <a:rPr lang="en-GB" smtClean="0"/>
              <a:t>10</a:t>
            </a:fld>
            <a:endParaRPr lang="en-GB"/>
          </a:p>
        </p:txBody>
      </p:sp>
    </p:spTree>
    <p:extLst>
      <p:ext uri="{BB962C8B-B14F-4D97-AF65-F5344CB8AC3E}">
        <p14:creationId xmlns:p14="http://schemas.microsoft.com/office/powerpoint/2010/main" val="274158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C9513-954A-AB2A-B257-418591102B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EDF6CD-588E-6699-D11C-3526CCD5AA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4A6773-A36F-E369-2D23-6D6E0F5E2496}"/>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5" name="Footer Placeholder 4">
            <a:extLst>
              <a:ext uri="{FF2B5EF4-FFF2-40B4-BE49-F238E27FC236}">
                <a16:creationId xmlns:a16="http://schemas.microsoft.com/office/drawing/2014/main" id="{A56675CE-2B1E-FC81-E7E7-D5AE581DA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E2F4E0-BD82-3141-F64A-D7FD2F59C348}"/>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3152044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192B-1140-78EE-16C2-22771404807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0AC91C-8693-3793-C279-B57C96A608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AD4ED-5557-6235-784C-86EAE1A9469D}"/>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5" name="Footer Placeholder 4">
            <a:extLst>
              <a:ext uri="{FF2B5EF4-FFF2-40B4-BE49-F238E27FC236}">
                <a16:creationId xmlns:a16="http://schemas.microsoft.com/office/drawing/2014/main" id="{417F3A70-25FD-115C-911A-4B3073952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419540-B5F0-30A3-58F0-FB0B979D5340}"/>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1245636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84965-2EB4-DBDE-7470-0FC36D1385A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78F61B-0794-228A-0A66-BE5DAE4000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1E6444-8ED4-2559-95EB-EA353FABD853}"/>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5" name="Footer Placeholder 4">
            <a:extLst>
              <a:ext uri="{FF2B5EF4-FFF2-40B4-BE49-F238E27FC236}">
                <a16:creationId xmlns:a16="http://schemas.microsoft.com/office/drawing/2014/main" id="{1B2CF498-69FD-A556-AC4A-0B16951454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B67AD4-2B5B-430C-7D71-85C5DDBA1362}"/>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49111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B47C-EA54-BA39-6428-22D5F70905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47BEAD-4D8E-AD91-A1BB-A86208DC46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2EA296-9C52-CA93-9756-1342B1E892B1}"/>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5" name="Footer Placeholder 4">
            <a:extLst>
              <a:ext uri="{FF2B5EF4-FFF2-40B4-BE49-F238E27FC236}">
                <a16:creationId xmlns:a16="http://schemas.microsoft.com/office/drawing/2014/main" id="{BD49B02D-4D57-737F-88D5-1CFC21188A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13EC5B-3B2D-4A21-2941-90E616B7F55E}"/>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65805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621C2-8500-1829-E2DB-752699FE2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E9545B-DC09-1BC6-2383-73D7BE899D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73D345-1414-3433-B12A-189888E8BD86}"/>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5" name="Footer Placeholder 4">
            <a:extLst>
              <a:ext uri="{FF2B5EF4-FFF2-40B4-BE49-F238E27FC236}">
                <a16:creationId xmlns:a16="http://schemas.microsoft.com/office/drawing/2014/main" id="{D4B88D86-C6D1-DBB0-B0A0-D45C5AF364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C1865E-C88C-4815-990D-648AF89EF107}"/>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34521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AE6D-1FCA-4E25-7C8A-CB12E49F15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7F08A7-005E-9F65-7F19-C988D72D10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87B68D-B43A-B09C-804C-361641CE3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0E3502-9B44-DD82-DDDF-A1EC9EE65D9B}"/>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6" name="Footer Placeholder 5">
            <a:extLst>
              <a:ext uri="{FF2B5EF4-FFF2-40B4-BE49-F238E27FC236}">
                <a16:creationId xmlns:a16="http://schemas.microsoft.com/office/drawing/2014/main" id="{23D7DD95-D3C8-0F68-E900-23B1BE670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92BB23-7BF6-B96D-FB9C-E4241C261B65}"/>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410597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B376-8FB3-5B8A-8938-88378A6F3E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7749F6-D760-0C8F-C95A-BF14D9500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EDE0B-A205-DEC9-E7FF-E22FA317B3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D49FEF5-E735-3211-9034-E9A908555C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C7828A-B1E6-258A-E4D1-BBDC513CEF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43FA7D-1D7F-F787-683A-5D0522F2254E}"/>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8" name="Footer Placeholder 7">
            <a:extLst>
              <a:ext uri="{FF2B5EF4-FFF2-40B4-BE49-F238E27FC236}">
                <a16:creationId xmlns:a16="http://schemas.microsoft.com/office/drawing/2014/main" id="{AB7F9DB3-D5D9-67E1-DF8D-0BF8216B0C2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10BCA0D-3424-28EB-1654-F3CEA2AAA182}"/>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99546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021-1354-E634-09CB-C62DDF2FB8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FB23F5-97CD-BD17-BAAA-936E059C5B22}"/>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4" name="Footer Placeholder 3">
            <a:extLst>
              <a:ext uri="{FF2B5EF4-FFF2-40B4-BE49-F238E27FC236}">
                <a16:creationId xmlns:a16="http://schemas.microsoft.com/office/drawing/2014/main" id="{DF7CB2B5-47CD-48BB-F4E0-6507777B115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BC6EFC-7AD9-55AE-43E8-C977E8BB31CD}"/>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81801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5468E-FFD5-F797-91DF-36338428D08F}"/>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3" name="Footer Placeholder 2">
            <a:extLst>
              <a:ext uri="{FF2B5EF4-FFF2-40B4-BE49-F238E27FC236}">
                <a16:creationId xmlns:a16="http://schemas.microsoft.com/office/drawing/2014/main" id="{52590C03-E1C5-4DBD-84DD-F406E7448D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4E9B2A-83B7-289F-235F-70E75B0C01FE}"/>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119011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7E9F-9873-2AF0-EF71-518B4AF1B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42A957-6801-1A82-2576-49709D5227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F6580E-82FC-FA97-BD23-EC247C9B92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066B3D-4913-E4DA-FD9B-1BEB9F5D77EC}"/>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6" name="Footer Placeholder 5">
            <a:extLst>
              <a:ext uri="{FF2B5EF4-FFF2-40B4-BE49-F238E27FC236}">
                <a16:creationId xmlns:a16="http://schemas.microsoft.com/office/drawing/2014/main" id="{F700D187-E9D1-77F5-140E-6FDD5ED504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B9CDCA-88EA-8B1F-4D57-D4A335364FE4}"/>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61703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B722-27C7-16C9-240E-72EC5B5AC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2E1100-BD75-0DDF-A8A9-09CCCE2B6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F1676B-0B0E-1E94-D6C5-D135B55C9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50F1AA-3359-6266-7AD7-ECC843AF73D3}"/>
              </a:ext>
            </a:extLst>
          </p:cNvPr>
          <p:cNvSpPr>
            <a:spLocks noGrp="1"/>
          </p:cNvSpPr>
          <p:nvPr>
            <p:ph type="dt" sz="half" idx="10"/>
          </p:nvPr>
        </p:nvSpPr>
        <p:spPr/>
        <p:txBody>
          <a:bodyPr/>
          <a:lstStyle/>
          <a:p>
            <a:fld id="{DCD26D61-DDCE-4037-B2BF-01EB10B06232}" type="datetimeFigureOut">
              <a:rPr lang="en-GB" smtClean="0"/>
              <a:t>03/11/2024</a:t>
            </a:fld>
            <a:endParaRPr lang="en-GB"/>
          </a:p>
        </p:txBody>
      </p:sp>
      <p:sp>
        <p:nvSpPr>
          <p:cNvPr id="6" name="Footer Placeholder 5">
            <a:extLst>
              <a:ext uri="{FF2B5EF4-FFF2-40B4-BE49-F238E27FC236}">
                <a16:creationId xmlns:a16="http://schemas.microsoft.com/office/drawing/2014/main" id="{62262E7D-3F96-71D1-2F03-5F4784B7E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DFAE2F-FF08-E56F-642F-D9578D4488AA}"/>
              </a:ext>
            </a:extLst>
          </p:cNvPr>
          <p:cNvSpPr>
            <a:spLocks noGrp="1"/>
          </p:cNvSpPr>
          <p:nvPr>
            <p:ph type="sldNum" sz="quarter" idx="12"/>
          </p:nvPr>
        </p:nvSpPr>
        <p:spPr/>
        <p:txBody>
          <a:bodyPr/>
          <a:lstStyle/>
          <a:p>
            <a:fld id="{07F3484E-88B7-47E9-8B52-D7C2D9E919BA}" type="slidenum">
              <a:rPr lang="en-GB" smtClean="0"/>
              <a:t>‹#›</a:t>
            </a:fld>
            <a:endParaRPr lang="en-GB"/>
          </a:p>
        </p:txBody>
      </p:sp>
    </p:spTree>
    <p:extLst>
      <p:ext uri="{BB962C8B-B14F-4D97-AF65-F5344CB8AC3E}">
        <p14:creationId xmlns:p14="http://schemas.microsoft.com/office/powerpoint/2010/main" val="206974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82D30F-B422-C81C-E1CA-1532D9744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022FA3-B578-D5AD-B338-1E620A6849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0C63B2-FB46-8809-AEF7-976BE2ABC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26D61-DDCE-4037-B2BF-01EB10B06232}" type="datetimeFigureOut">
              <a:rPr lang="en-GB" smtClean="0"/>
              <a:t>03/11/2024</a:t>
            </a:fld>
            <a:endParaRPr lang="en-GB"/>
          </a:p>
        </p:txBody>
      </p:sp>
      <p:sp>
        <p:nvSpPr>
          <p:cNvPr id="5" name="Footer Placeholder 4">
            <a:extLst>
              <a:ext uri="{FF2B5EF4-FFF2-40B4-BE49-F238E27FC236}">
                <a16:creationId xmlns:a16="http://schemas.microsoft.com/office/drawing/2014/main" id="{326D7528-F99E-26FC-C9B7-EA8ED5BD2D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9C08C7-C71A-9CAB-6564-D72E297C25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3484E-88B7-47E9-8B52-D7C2D9E919BA}" type="slidenum">
              <a:rPr lang="en-GB" smtClean="0"/>
              <a:t>‹#›</a:t>
            </a:fld>
            <a:endParaRPr lang="en-GB"/>
          </a:p>
        </p:txBody>
      </p:sp>
    </p:spTree>
    <p:extLst>
      <p:ext uri="{BB962C8B-B14F-4D97-AF65-F5344CB8AC3E}">
        <p14:creationId xmlns:p14="http://schemas.microsoft.com/office/powerpoint/2010/main" val="1866123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0A_E94B3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access-socialinvestment.org.uk/blended-finance/the-growth-fun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C_1D5336C9.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2_2CB932E.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D_595741C.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09_FA99014D.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5_127244B4.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 </a:t>
            </a:r>
          </a:p>
        </p:txBody>
      </p:sp>
      <p:sp>
        <p:nvSpPr>
          <p:cNvPr id="7" name="TextBox 6">
            <a:extLst>
              <a:ext uri="{FF2B5EF4-FFF2-40B4-BE49-F238E27FC236}">
                <a16:creationId xmlns:a16="http://schemas.microsoft.com/office/drawing/2014/main" id="{32B04548-62D9-877B-1622-1096EB9C1236}"/>
              </a:ext>
            </a:extLst>
          </p:cNvPr>
          <p:cNvSpPr txBox="1">
            <a:spLocks noChangeAspect="1"/>
          </p:cNvSpPr>
          <p:nvPr/>
        </p:nvSpPr>
        <p:spPr>
          <a:xfrm>
            <a:off x="273269" y="909499"/>
            <a:ext cx="14413893" cy="6432530"/>
          </a:xfrm>
          <a:prstGeom prst="rect">
            <a:avLst/>
          </a:prstGeom>
          <a:noFill/>
          <a:ln>
            <a:noFill/>
          </a:ln>
          <a:effectLst>
            <a:outerShdw blurRad="225425" dist="50800" dir="5220000" algn="ctr">
              <a:srgbClr val="000000">
                <a:alpha val="33000"/>
              </a:srgbClr>
            </a:outerShdw>
          </a:effectLst>
        </p:spPr>
        <p:txBody>
          <a:bodyPr wrap="square" rtlCol="0">
            <a:spAutoFit/>
          </a:bodyPr>
          <a:lstStyle/>
          <a:p>
            <a:r>
              <a:rPr lang="en-GB" sz="5400" b="1">
                <a:solidFill>
                  <a:schemeClr val="bg1"/>
                </a:solidFill>
                <a:latin typeface="Century Gothic" panose="020B0502020202020204" pitchFamily="34" charset="0"/>
              </a:rPr>
              <a:t>The Value of Post-Investment </a:t>
            </a:r>
            <a:br>
              <a:rPr lang="en-GB" sz="5400" b="1">
                <a:solidFill>
                  <a:schemeClr val="bg1"/>
                </a:solidFill>
                <a:latin typeface="Century Gothic" panose="020B0502020202020204" pitchFamily="34" charset="0"/>
              </a:rPr>
            </a:br>
            <a:r>
              <a:rPr lang="en-GB" sz="5400" b="1">
                <a:solidFill>
                  <a:schemeClr val="bg1"/>
                </a:solidFill>
                <a:latin typeface="Century Gothic" panose="020B0502020202020204" pitchFamily="34" charset="0"/>
              </a:rPr>
              <a:t>Technical Assistance in a Crisis</a:t>
            </a:r>
          </a:p>
          <a:p>
            <a:endParaRPr lang="en-GB" sz="2800" b="1">
              <a:solidFill>
                <a:schemeClr val="bg1"/>
              </a:solidFill>
              <a:latin typeface="Century Gothic" panose="020B0502020202020204" pitchFamily="34" charset="0"/>
            </a:endParaRPr>
          </a:p>
          <a:p>
            <a:endParaRPr lang="en-GB" sz="2800" b="1">
              <a:solidFill>
                <a:schemeClr val="bg1"/>
              </a:solidFill>
              <a:latin typeface="Century Gothic" panose="020B0502020202020204" pitchFamily="34" charset="0"/>
            </a:endParaRPr>
          </a:p>
          <a:p>
            <a:endParaRPr lang="en-GB" sz="2800" b="1">
              <a:solidFill>
                <a:schemeClr val="bg1"/>
              </a:solidFill>
              <a:latin typeface="Century Gothic" panose="020B0502020202020204" pitchFamily="34" charset="0"/>
            </a:endParaRPr>
          </a:p>
          <a:p>
            <a:r>
              <a:rPr lang="en-GB" sz="2400">
                <a:solidFill>
                  <a:schemeClr val="bg1"/>
                </a:solidFill>
                <a:latin typeface="Century Gothic" panose="020B0502020202020204" pitchFamily="34" charset="0"/>
              </a:rPr>
              <a:t>Learnings from </a:t>
            </a:r>
          </a:p>
          <a:p>
            <a:endParaRPr lang="en-GB" sz="800" b="1">
              <a:solidFill>
                <a:schemeClr val="bg1"/>
              </a:solidFill>
              <a:latin typeface="Century Gothic" panose="020B0502020202020204" pitchFamily="34" charset="0"/>
            </a:endParaRPr>
          </a:p>
          <a:p>
            <a:r>
              <a:rPr lang="en-GB" sz="4000" b="1">
                <a:solidFill>
                  <a:schemeClr val="bg1"/>
                </a:solidFill>
                <a:latin typeface="Century Gothic" panose="020B0502020202020204" pitchFamily="34" charset="0"/>
              </a:rPr>
              <a:t>Business Support Grants scheme</a:t>
            </a:r>
            <a:br>
              <a:rPr lang="en-GB" sz="4800" b="1">
                <a:solidFill>
                  <a:schemeClr val="bg1"/>
                </a:solidFill>
                <a:latin typeface="Century Gothic" panose="020B0502020202020204" pitchFamily="34" charset="0"/>
              </a:rPr>
            </a:br>
            <a:r>
              <a:rPr lang="en-GB" sz="2400">
                <a:solidFill>
                  <a:schemeClr val="bg1"/>
                </a:solidFill>
                <a:latin typeface="Century Gothic" panose="020B0502020202020204" pitchFamily="34" charset="0"/>
              </a:rPr>
              <a:t>£1m programme for Growth Fund investees coping with COVID</a:t>
            </a:r>
            <a:endParaRPr lang="en-GB" sz="4400">
              <a:solidFill>
                <a:schemeClr val="bg1"/>
              </a:solidFill>
              <a:latin typeface="Century Gothic" panose="020B0502020202020204" pitchFamily="34" charset="0"/>
            </a:endParaRPr>
          </a:p>
          <a:p>
            <a:endParaRPr lang="en-GB" sz="4800" b="1">
              <a:solidFill>
                <a:schemeClr val="bg1"/>
              </a:solidFill>
              <a:latin typeface="Century Gothic" panose="020B0502020202020204" pitchFamily="34" charset="0"/>
            </a:endParaRPr>
          </a:p>
          <a:p>
            <a:r>
              <a:rPr lang="en-GB" sz="2000" b="1">
                <a:solidFill>
                  <a:schemeClr val="bg1"/>
                </a:solidFill>
                <a:latin typeface="Century Gothic" panose="020B0502020202020204" pitchFamily="34" charset="0"/>
              </a:rPr>
              <a:t>July 2020 - October 2021</a:t>
            </a:r>
          </a:p>
          <a:p>
            <a:endParaRPr lang="en-GB" sz="2000" b="1">
              <a:solidFill>
                <a:schemeClr val="bg1"/>
              </a:solidFill>
              <a:latin typeface="Century Gothic" panose="020B0502020202020204" pitchFamily="34" charset="0"/>
            </a:endParaRPr>
          </a:p>
          <a:p>
            <a:endParaRPr lang="en-GB" sz="2000" b="1">
              <a:solidFill>
                <a:schemeClr val="bg1"/>
              </a:solidFill>
              <a:latin typeface="Century Gothic" panose="020B0502020202020204" pitchFamily="34" charset="0"/>
            </a:endParaRPr>
          </a:p>
        </p:txBody>
      </p:sp>
      <p:pic>
        <p:nvPicPr>
          <p:cNvPr id="12" name="Picture 11">
            <a:extLst>
              <a:ext uri="{FF2B5EF4-FFF2-40B4-BE49-F238E27FC236}">
                <a16:creationId xmlns:a16="http://schemas.microsoft.com/office/drawing/2014/main" id="{C3191A0E-6E50-AA1C-40B9-F72088244698}"/>
              </a:ext>
            </a:extLst>
          </p:cNvPr>
          <p:cNvPicPr>
            <a:picLocks noChangeAspect="1"/>
          </p:cNvPicPr>
          <p:nvPr/>
        </p:nvPicPr>
        <p:blipFill>
          <a:blip r:embed="rId2"/>
          <a:stretch>
            <a:fillRect/>
          </a:stretch>
        </p:blipFill>
        <p:spPr>
          <a:xfrm>
            <a:off x="10082626" y="5809034"/>
            <a:ext cx="1836105" cy="839174"/>
          </a:xfrm>
          <a:prstGeom prst="rect">
            <a:avLst/>
          </a:prstGeom>
        </p:spPr>
      </p:pic>
      <p:sp>
        <p:nvSpPr>
          <p:cNvPr id="18" name="TextBox 17">
            <a:extLst>
              <a:ext uri="{FF2B5EF4-FFF2-40B4-BE49-F238E27FC236}">
                <a16:creationId xmlns:a16="http://schemas.microsoft.com/office/drawing/2014/main" id="{E5237575-8409-0F79-2CF1-78311A51C401}"/>
              </a:ext>
            </a:extLst>
          </p:cNvPr>
          <p:cNvSpPr txBox="1"/>
          <p:nvPr/>
        </p:nvSpPr>
        <p:spPr>
          <a:xfrm>
            <a:off x="9091448" y="135649"/>
            <a:ext cx="7588468" cy="369332"/>
          </a:xfrm>
          <a:prstGeom prst="rect">
            <a:avLst/>
          </a:prstGeom>
          <a:noFill/>
        </p:spPr>
        <p:txBody>
          <a:bodyPr wrap="square">
            <a:spAutoFit/>
          </a:bodyPr>
          <a:lstStyle/>
          <a:p>
            <a:r>
              <a:rPr lang="en-GB" b="1">
                <a:solidFill>
                  <a:schemeClr val="bg1"/>
                </a:solidFill>
                <a:latin typeface="Century Gothic" panose="020B0502020202020204" pitchFamily="34" charset="0"/>
              </a:rPr>
              <a:t>Published July 2024</a:t>
            </a:r>
            <a:endParaRPr lang="en-GB" sz="1800"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5099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384"/>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t>
            </a:r>
            <a:r>
              <a:rPr lang="en-GB" sz="1600" b="1">
                <a:solidFill>
                  <a:srgbClr val="A191D3"/>
                </a:solidFill>
                <a:latin typeface="Century Gothic" panose="020B0502020202020204" pitchFamily="34" charset="0"/>
              </a:rPr>
              <a:t> </a:t>
            </a:r>
            <a:r>
              <a:rPr lang="en-GB" sz="1600">
                <a:solidFill>
                  <a:srgbClr val="A191D3"/>
                </a:solidFill>
                <a:latin typeface="Century Gothic" panose="020B0502020202020204" pitchFamily="34" charset="0"/>
              </a:rPr>
              <a:t>Awards</a:t>
            </a:r>
            <a:r>
              <a:rPr lang="en-GB" sz="1600" b="1">
                <a:solidFill>
                  <a:srgbClr val="A191D3"/>
                </a:solidFill>
                <a:latin typeface="Century Gothic" panose="020B0502020202020204" pitchFamily="34" charset="0"/>
              </a:rPr>
              <a:t> </a:t>
            </a:r>
            <a:r>
              <a:rPr lang="en-GB" sz="1600">
                <a:solidFill>
                  <a:srgbClr val="A191D3"/>
                </a:solidFill>
                <a:latin typeface="Century Gothic" panose="020B0502020202020204" pitchFamily="34" charset="0"/>
              </a:rPr>
              <a:t>           </a:t>
            </a:r>
            <a:r>
              <a:rPr lang="en-GB" sz="1600" b="1">
                <a:solidFill>
                  <a:schemeClr val="bg1"/>
                </a:solidFill>
                <a:latin typeface="Century Gothic" panose="020B0502020202020204" pitchFamily="34" charset="0"/>
              </a:rPr>
              <a:t>Use of Grant              </a:t>
            </a:r>
            <a:r>
              <a:rPr lang="en-GB" sz="1600">
                <a:solidFill>
                  <a:srgbClr val="A191D3"/>
                </a:solidFill>
                <a:latin typeface="Century Gothic" panose="020B0502020202020204" pitchFamily="34" charset="0"/>
              </a:rPr>
              <a:t>Benefits             Case Studies              Lessons      </a:t>
            </a:r>
            <a:endParaRPr lang="en-GB" sz="1200">
              <a:solidFill>
                <a:srgbClr val="A191D3"/>
              </a:solidFill>
              <a:latin typeface="Century Gothic" panose="020B0502020202020204" pitchFamily="34" charset="0"/>
            </a:endParaRPr>
          </a:p>
        </p:txBody>
      </p:sp>
      <p:sp>
        <p:nvSpPr>
          <p:cNvPr id="5" name="Rectangle 4">
            <a:extLst>
              <a:ext uri="{FF2B5EF4-FFF2-40B4-BE49-F238E27FC236}">
                <a16:creationId xmlns:a16="http://schemas.microsoft.com/office/drawing/2014/main" id="{09851F58-76AC-CD92-641C-D309E5F7B55F}"/>
              </a:ext>
            </a:extLst>
          </p:cNvPr>
          <p:cNvSpPr/>
          <p:nvPr/>
        </p:nvSpPr>
        <p:spPr>
          <a:xfrm>
            <a:off x="91052" y="84912"/>
            <a:ext cx="5634834"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Use of Grant – Different investor approaches</a:t>
            </a:r>
            <a:endParaRPr lang="en-GB" sz="1600">
              <a:solidFill>
                <a:srgbClr val="523D98"/>
              </a:solidFill>
              <a:latin typeface="Century Gothic" panose="020B0502020202020204" pitchFamily="34" charset="0"/>
            </a:endParaRPr>
          </a:p>
        </p:txBody>
      </p:sp>
      <p:sp>
        <p:nvSpPr>
          <p:cNvPr id="7" name="Rectangle 6">
            <a:extLst>
              <a:ext uri="{FF2B5EF4-FFF2-40B4-BE49-F238E27FC236}">
                <a16:creationId xmlns:a16="http://schemas.microsoft.com/office/drawing/2014/main" id="{88A85569-0A1C-DB64-DC13-E9ACA194061D}"/>
              </a:ext>
            </a:extLst>
          </p:cNvPr>
          <p:cNvSpPr/>
          <p:nvPr/>
        </p:nvSpPr>
        <p:spPr>
          <a:xfrm>
            <a:off x="267322" y="1633271"/>
            <a:ext cx="4392813" cy="2277547"/>
          </a:xfrm>
          <a:prstGeom prst="rect">
            <a:avLst/>
          </a:prstGeom>
          <a:noFill/>
        </p:spPr>
        <p:txBody>
          <a:bodyPr wrap="square">
            <a:spAutoFit/>
          </a:bodyPr>
          <a:lstStyle/>
          <a:p>
            <a:pPr algn="just" fontAlgn="b">
              <a:spcAft>
                <a:spcPts val="600"/>
              </a:spcAft>
            </a:pPr>
            <a:r>
              <a:rPr lang="en-GB" sz="1100" b="1">
                <a:solidFill>
                  <a:schemeClr val="bg1"/>
                </a:solidFill>
                <a:latin typeface="Century Gothic" panose="020B0502020202020204" pitchFamily="34" charset="0"/>
              </a:rPr>
              <a:t>Secondly</a:t>
            </a:r>
            <a:r>
              <a:rPr lang="en-GB" sz="1100">
                <a:solidFill>
                  <a:schemeClr val="bg1"/>
                </a:solidFill>
                <a:latin typeface="Century Gothic" panose="020B0502020202020204" pitchFamily="34" charset="0"/>
              </a:rPr>
              <a:t> investors varied quite widely in relation to how narrowly they targeted the resource.  Some took the approach of spreading the opportunity amongst a significant part of their portfolios – in three cases across half or more - whereas some decided to focus the firepower on a much smaller selection.  One investor reflected that almost all of their awards had gone to their investees with small management teams and small boards.  This hadn’t been a conscious decision but is perhaps an insight into where that particular investor intuitively saw potential fragility</a:t>
            </a:r>
          </a:p>
          <a:p>
            <a:pPr algn="just" fontAlgn="b">
              <a:spcAft>
                <a:spcPts val="600"/>
              </a:spcAft>
            </a:pPr>
            <a:r>
              <a:rPr lang="en-GB" sz="1100">
                <a:solidFill>
                  <a:schemeClr val="bg1"/>
                </a:solidFill>
                <a:latin typeface="Century Gothic" panose="020B0502020202020204" pitchFamily="34" charset="0"/>
              </a:rPr>
              <a:t>The average (and median) proportion of a portfolio that benefitted was </a:t>
            </a:r>
            <a:r>
              <a:rPr lang="en-GB" sz="1600" b="1">
                <a:solidFill>
                  <a:schemeClr val="accent5"/>
                </a:solidFill>
                <a:latin typeface="Century Gothic" panose="020B0502020202020204" pitchFamily="34" charset="0"/>
              </a:rPr>
              <a:t>38%</a:t>
            </a:r>
            <a:r>
              <a:rPr lang="en-GB" sz="1200">
                <a:solidFill>
                  <a:schemeClr val="bg1"/>
                </a:solidFill>
                <a:latin typeface="Century Gothic" panose="020B0502020202020204" pitchFamily="34" charset="0"/>
              </a:rPr>
              <a:t>, </a:t>
            </a:r>
            <a:r>
              <a:rPr lang="en-GB" sz="1100">
                <a:solidFill>
                  <a:schemeClr val="bg1"/>
                </a:solidFill>
                <a:latin typeface="Century Gothic" panose="020B0502020202020204" pitchFamily="34" charset="0"/>
              </a:rPr>
              <a:t>but the range was </a:t>
            </a:r>
            <a:r>
              <a:rPr lang="en-GB" sz="1600" b="1">
                <a:solidFill>
                  <a:schemeClr val="accent5"/>
                </a:solidFill>
                <a:latin typeface="Century Gothic" panose="020B0502020202020204" pitchFamily="34" charset="0"/>
              </a:rPr>
              <a:t>15% - 67%</a:t>
            </a:r>
            <a:endParaRPr lang="en-GB" sz="1100" b="1">
              <a:solidFill>
                <a:schemeClr val="accent5"/>
              </a:solidFill>
              <a:latin typeface="Century Gothic" panose="020B0502020202020204" pitchFamily="34" charset="0"/>
            </a:endParaRPr>
          </a:p>
        </p:txBody>
      </p:sp>
      <p:graphicFrame>
        <p:nvGraphicFramePr>
          <p:cNvPr id="14" name="Chart 13">
            <a:extLst>
              <a:ext uri="{FF2B5EF4-FFF2-40B4-BE49-F238E27FC236}">
                <a16:creationId xmlns:a16="http://schemas.microsoft.com/office/drawing/2014/main" id="{9B40238E-4F8D-5489-EB62-3D135ADE8AA1}"/>
              </a:ext>
            </a:extLst>
          </p:cNvPr>
          <p:cNvGraphicFramePr>
            <a:graphicFrameLocks/>
          </p:cNvGraphicFramePr>
          <p:nvPr>
            <p:extLst>
              <p:ext uri="{D42A27DB-BD31-4B8C-83A1-F6EECF244321}">
                <p14:modId xmlns:p14="http://schemas.microsoft.com/office/powerpoint/2010/main" val="1115242524"/>
              </p:ext>
            </p:extLst>
          </p:nvPr>
        </p:nvGraphicFramePr>
        <p:xfrm>
          <a:off x="451585" y="4070194"/>
          <a:ext cx="3796471" cy="2330604"/>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4627DEA4-A4DA-2655-2606-3EEF365CEE74}"/>
              </a:ext>
            </a:extLst>
          </p:cNvPr>
          <p:cNvSpPr txBox="1"/>
          <p:nvPr/>
        </p:nvSpPr>
        <p:spPr>
          <a:xfrm>
            <a:off x="267321" y="653820"/>
            <a:ext cx="11657357" cy="969496"/>
          </a:xfrm>
          <a:prstGeom prst="rect">
            <a:avLst/>
          </a:prstGeom>
          <a:noFill/>
        </p:spPr>
        <p:txBody>
          <a:bodyPr wrap="square">
            <a:spAutoFit/>
          </a:bodyPr>
          <a:lstStyle/>
          <a:p>
            <a:pPr algn="just" fontAlgn="b">
              <a:spcAft>
                <a:spcPts val="600"/>
              </a:spcAft>
            </a:pPr>
            <a:r>
              <a:rPr lang="en-GB" sz="1100">
                <a:solidFill>
                  <a:schemeClr val="bg1"/>
                </a:solidFill>
                <a:latin typeface="Century Gothic" panose="020B0502020202020204" pitchFamily="34" charset="0"/>
              </a:rPr>
              <a:t>Social investors varied in some ways in how they handled the allocation provided to them.</a:t>
            </a:r>
          </a:p>
          <a:p>
            <a:pPr algn="just" fontAlgn="b">
              <a:spcAft>
                <a:spcPts val="600"/>
              </a:spcAft>
            </a:pPr>
            <a:endParaRPr lang="en-GB" sz="300">
              <a:solidFill>
                <a:schemeClr val="bg1"/>
              </a:solidFill>
              <a:latin typeface="Century Gothic" panose="020B0502020202020204" pitchFamily="34" charset="0"/>
            </a:endParaRPr>
          </a:p>
          <a:p>
            <a:pPr algn="just" fontAlgn="b">
              <a:spcAft>
                <a:spcPts val="600"/>
              </a:spcAft>
            </a:pPr>
            <a:r>
              <a:rPr lang="en-GB" sz="1100" b="1">
                <a:solidFill>
                  <a:schemeClr val="bg1"/>
                </a:solidFill>
                <a:latin typeface="Century Gothic" panose="020B0502020202020204" pitchFamily="34" charset="0"/>
              </a:rPr>
              <a:t>Firstly</a:t>
            </a:r>
            <a:r>
              <a:rPr lang="en-GB" sz="1100">
                <a:solidFill>
                  <a:schemeClr val="bg1"/>
                </a:solidFill>
                <a:latin typeface="Century Gothic" panose="020B0502020202020204" pitchFamily="34" charset="0"/>
              </a:rPr>
              <a:t>, not all allocations were awarded and disbursed.  We had encouraged investors to target those charities and social enterprises in most difficulty and where this kind of advisory support could genuinely help.  For some investors they received quite small allocations, and this was one of the reasons why only 90% of allocations ended up being disbursed.</a:t>
            </a:r>
          </a:p>
        </p:txBody>
      </p:sp>
      <p:sp>
        <p:nvSpPr>
          <p:cNvPr id="17" name="Rectangle 16">
            <a:extLst>
              <a:ext uri="{FF2B5EF4-FFF2-40B4-BE49-F238E27FC236}">
                <a16:creationId xmlns:a16="http://schemas.microsoft.com/office/drawing/2014/main" id="{AFCDF13F-E606-B72E-0213-D7E81A485236}"/>
              </a:ext>
            </a:extLst>
          </p:cNvPr>
          <p:cNvSpPr/>
          <p:nvPr/>
        </p:nvSpPr>
        <p:spPr>
          <a:xfrm>
            <a:off x="4927457" y="1634706"/>
            <a:ext cx="6997222" cy="2662267"/>
          </a:xfrm>
          <a:prstGeom prst="rect">
            <a:avLst/>
          </a:prstGeom>
          <a:noFill/>
        </p:spPr>
        <p:txBody>
          <a:bodyPr wrap="square">
            <a:spAutoFit/>
          </a:bodyPr>
          <a:lstStyle/>
          <a:p>
            <a:pPr algn="just" fontAlgn="b">
              <a:spcAft>
                <a:spcPts val="600"/>
              </a:spcAft>
            </a:pPr>
            <a:r>
              <a:rPr lang="en-GB" sz="1100" b="1">
                <a:solidFill>
                  <a:schemeClr val="bg1"/>
                </a:solidFill>
                <a:latin typeface="Century Gothic" panose="020B0502020202020204" pitchFamily="34" charset="0"/>
              </a:rPr>
              <a:t>Thirdly</a:t>
            </a:r>
            <a:r>
              <a:rPr lang="en-GB" sz="1100">
                <a:solidFill>
                  <a:schemeClr val="bg1"/>
                </a:solidFill>
                <a:latin typeface="Century Gothic" panose="020B0502020202020204" pitchFamily="34" charset="0"/>
              </a:rPr>
              <a:t> there were some differences between investors in the typical uses of grant reported.  This could in large part simply be chance and reflective of the inherent differences in the respective portfolios.  However, conversations with investors suggest that there was at least some effect from different investors themselves identifying different challenges arising from the pandemic, and encouraging investees in certain directions as a result.  Also it is true that investors were also mostly providing some advice and business support themselves to their investees, so may have used BSGs to cover specialisms that they themselves could not offer.  Interviews with different investors (see later) also revealed that (for example) one investor might prioritise organisations pivoting to new models, given the complexity of that work, whereas another might prioritise those with models not easily given to adaptation and pivoting, on the basis that they would be additionally vulnerable.</a:t>
            </a:r>
          </a:p>
          <a:p>
            <a:pPr algn="just" fontAlgn="b">
              <a:spcAft>
                <a:spcPts val="600"/>
              </a:spcAft>
            </a:pPr>
            <a:endParaRPr lang="en-GB" sz="300" b="1">
              <a:solidFill>
                <a:schemeClr val="bg1"/>
              </a:solidFill>
              <a:latin typeface="Century Gothic" panose="020B0502020202020204" pitchFamily="34" charset="0"/>
            </a:endParaRPr>
          </a:p>
          <a:p>
            <a:pPr algn="just" fontAlgn="b">
              <a:spcAft>
                <a:spcPts val="600"/>
              </a:spcAft>
            </a:pPr>
            <a:r>
              <a:rPr lang="en-GB" sz="1100">
                <a:solidFill>
                  <a:schemeClr val="bg1"/>
                </a:solidFill>
                <a:latin typeface="Century Gothic" panose="020B0502020202020204" pitchFamily="34" charset="0"/>
              </a:rPr>
              <a:t>The table below shows the overall average amount of resource spent in some of the key areas by different investors.  To avoid the skewing effects of small sample sizes, this data is only provided for the five investors (out of 14) where we received at least five grant reports back (range of number of reports received 7-30).</a:t>
            </a:r>
            <a:endParaRPr lang="en-GB" sz="1100">
              <a:solidFill>
                <a:schemeClr val="accent5"/>
              </a:solidFill>
              <a:latin typeface="Century Gothic" panose="020B0502020202020204" pitchFamily="34" charset="0"/>
            </a:endParaRPr>
          </a:p>
        </p:txBody>
      </p:sp>
      <p:sp>
        <p:nvSpPr>
          <p:cNvPr id="18" name="Rectangle 17">
            <a:extLst>
              <a:ext uri="{FF2B5EF4-FFF2-40B4-BE49-F238E27FC236}">
                <a16:creationId xmlns:a16="http://schemas.microsoft.com/office/drawing/2014/main" id="{B6C87D4B-5D97-B294-EE82-714B6A6A347D}"/>
              </a:ext>
            </a:extLst>
          </p:cNvPr>
          <p:cNvSpPr/>
          <p:nvPr/>
        </p:nvSpPr>
        <p:spPr>
          <a:xfrm>
            <a:off x="707883" y="3931693"/>
            <a:ext cx="3511691" cy="276999"/>
          </a:xfrm>
          <a:prstGeom prst="rect">
            <a:avLst/>
          </a:prstGeom>
          <a:noFill/>
        </p:spPr>
        <p:txBody>
          <a:bodyPr wrap="square">
            <a:spAutoFit/>
          </a:bodyPr>
          <a:lstStyle/>
          <a:p>
            <a:pPr fontAlgn="b">
              <a:spcAft>
                <a:spcPts val="600"/>
              </a:spcAft>
            </a:pPr>
            <a:r>
              <a:rPr lang="en-GB" sz="1200" b="1">
                <a:solidFill>
                  <a:schemeClr val="bg1"/>
                </a:solidFill>
                <a:latin typeface="Century Gothic" panose="020B0502020202020204" pitchFamily="34" charset="0"/>
              </a:rPr>
              <a:t>Proportion of portfolio to benefit - by investor</a:t>
            </a:r>
          </a:p>
        </p:txBody>
      </p:sp>
      <p:sp>
        <p:nvSpPr>
          <p:cNvPr id="19" name="Rectangle 18">
            <a:extLst>
              <a:ext uri="{FF2B5EF4-FFF2-40B4-BE49-F238E27FC236}">
                <a16:creationId xmlns:a16="http://schemas.microsoft.com/office/drawing/2014/main" id="{235F71DF-C0B0-04BA-0550-EBCBE361D8FA}"/>
              </a:ext>
            </a:extLst>
          </p:cNvPr>
          <p:cNvSpPr/>
          <p:nvPr/>
        </p:nvSpPr>
        <p:spPr>
          <a:xfrm>
            <a:off x="5397167" y="4251484"/>
            <a:ext cx="6063373" cy="307777"/>
          </a:xfrm>
          <a:prstGeom prst="rect">
            <a:avLst/>
          </a:prstGeom>
          <a:noFill/>
        </p:spPr>
        <p:txBody>
          <a:bodyPr wrap="square">
            <a:spAutoFit/>
          </a:bodyPr>
          <a:lstStyle/>
          <a:p>
            <a:pPr fontAlgn="b">
              <a:spcAft>
                <a:spcPts val="600"/>
              </a:spcAft>
            </a:pPr>
            <a:r>
              <a:rPr lang="en-GB" sz="1200" b="1">
                <a:solidFill>
                  <a:schemeClr val="bg1"/>
                </a:solidFill>
                <a:latin typeface="Century Gothic" panose="020B0502020202020204" pitchFamily="34" charset="0"/>
              </a:rPr>
              <a:t>Proportion of grant spend in five key areas, by investor (</a:t>
            </a:r>
            <a:r>
              <a:rPr lang="en-GB" sz="1400" b="1">
                <a:solidFill>
                  <a:schemeClr val="accent5"/>
                </a:solidFill>
                <a:latin typeface="Century Gothic" panose="020B0502020202020204" pitchFamily="34" charset="0"/>
              </a:rPr>
              <a:t>top use</a:t>
            </a:r>
            <a:r>
              <a:rPr lang="en-GB" sz="1200" b="1">
                <a:solidFill>
                  <a:schemeClr val="bg1"/>
                </a:solidFill>
                <a:latin typeface="Century Gothic" panose="020B0502020202020204" pitchFamily="34" charset="0"/>
              </a:rPr>
              <a:t>, </a:t>
            </a:r>
            <a:r>
              <a:rPr lang="en-GB" sz="1400" b="1">
                <a:solidFill>
                  <a:schemeClr val="bg1"/>
                </a:solidFill>
                <a:latin typeface="Century Gothic" panose="020B0502020202020204" pitchFamily="34" charset="0"/>
              </a:rPr>
              <a:t>second use</a:t>
            </a:r>
            <a:r>
              <a:rPr lang="en-GB" sz="1200" b="1">
                <a:solidFill>
                  <a:schemeClr val="bg1"/>
                </a:solidFill>
                <a:latin typeface="Century Gothic" panose="020B0502020202020204" pitchFamily="34" charset="0"/>
              </a:rPr>
              <a:t>)</a:t>
            </a:r>
          </a:p>
        </p:txBody>
      </p:sp>
      <p:pic>
        <p:nvPicPr>
          <p:cNvPr id="26" name="Picture 25">
            <a:extLst>
              <a:ext uri="{FF2B5EF4-FFF2-40B4-BE49-F238E27FC236}">
                <a16:creationId xmlns:a16="http://schemas.microsoft.com/office/drawing/2014/main" id="{FAD90CF9-6575-96FE-DA44-7E80870C150D}"/>
              </a:ext>
            </a:extLst>
          </p:cNvPr>
          <p:cNvPicPr>
            <a:picLocks noChangeAspect="1"/>
          </p:cNvPicPr>
          <p:nvPr/>
        </p:nvPicPr>
        <p:blipFill>
          <a:blip r:embed="rId4"/>
          <a:stretch>
            <a:fillRect/>
          </a:stretch>
        </p:blipFill>
        <p:spPr>
          <a:xfrm>
            <a:off x="5339537" y="4522143"/>
            <a:ext cx="6173062" cy="1857635"/>
          </a:xfrm>
          <a:prstGeom prst="rect">
            <a:avLst/>
          </a:prstGeom>
        </p:spPr>
      </p:pic>
    </p:spTree>
    <p:extLst>
      <p:ext uri="{BB962C8B-B14F-4D97-AF65-F5344CB8AC3E}">
        <p14:creationId xmlns:p14="http://schemas.microsoft.com/office/powerpoint/2010/main" val="1913711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10886" y="-21772"/>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Awards            Use of Grant              </a:t>
            </a:r>
            <a:r>
              <a:rPr lang="en-GB" sz="1600" b="1">
                <a:solidFill>
                  <a:schemeClr val="bg1"/>
                </a:solidFill>
                <a:latin typeface="Century Gothic" panose="020B0502020202020204" pitchFamily="34" charset="0"/>
              </a:rPr>
              <a:t>Benefits</a:t>
            </a:r>
            <a:r>
              <a:rPr lang="en-GB" sz="1600">
                <a:solidFill>
                  <a:srgbClr val="A191D3"/>
                </a:solidFill>
                <a:latin typeface="Century Gothic" panose="020B0502020202020204" pitchFamily="34" charset="0"/>
              </a:rPr>
              <a:t>             Case Studies              Lessons      </a:t>
            </a:r>
            <a:endParaRPr lang="en-GB" sz="1200">
              <a:solidFill>
                <a:srgbClr val="A191D3"/>
              </a:solidFill>
              <a:latin typeface="Century Gothic" panose="020B0502020202020204" pitchFamily="34" charset="0"/>
            </a:endParaRPr>
          </a:p>
        </p:txBody>
      </p:sp>
      <p:sp>
        <p:nvSpPr>
          <p:cNvPr id="7" name="Rectangle 6">
            <a:extLst>
              <a:ext uri="{FF2B5EF4-FFF2-40B4-BE49-F238E27FC236}">
                <a16:creationId xmlns:a16="http://schemas.microsoft.com/office/drawing/2014/main" id="{D3892F69-9A0B-8BEC-AFBE-2D76C2F98BD6}"/>
              </a:ext>
            </a:extLst>
          </p:cNvPr>
          <p:cNvSpPr/>
          <p:nvPr/>
        </p:nvSpPr>
        <p:spPr>
          <a:xfrm>
            <a:off x="6360281" y="593272"/>
            <a:ext cx="5567438" cy="5816977"/>
          </a:xfrm>
          <a:prstGeom prst="rect">
            <a:avLst/>
          </a:prstGeom>
          <a:ln w="12700">
            <a:noFill/>
          </a:ln>
        </p:spPr>
        <p:txBody>
          <a:bodyPr wrap="square">
            <a:spAutoFit/>
          </a:bodyPr>
          <a:lstStyle/>
          <a:p>
            <a:pPr algn="ctr" fontAlgn="b">
              <a:spcAft>
                <a:spcPts val="1200"/>
              </a:spcAft>
            </a:pPr>
            <a:r>
              <a:rPr lang="en-GB" sz="1600" b="1">
                <a:solidFill>
                  <a:schemeClr val="bg1"/>
                </a:solidFill>
                <a:latin typeface="Century Gothic" panose="020B0502020202020204" pitchFamily="34" charset="0"/>
              </a:rPr>
              <a:t>Quotes from end of grant reports</a:t>
            </a:r>
            <a:endParaRPr lang="en-GB" sz="1200" b="1">
              <a:solidFill>
                <a:schemeClr val="bg1"/>
              </a:solidFill>
              <a:highlight>
                <a:srgbClr val="FF0000"/>
              </a:highlight>
              <a:latin typeface="Century Gothic" panose="020B0502020202020204" pitchFamily="34" charset="0"/>
            </a:endParaRPr>
          </a:p>
          <a:p>
            <a:pPr fontAlgn="b">
              <a:spcAft>
                <a:spcPts val="1200"/>
              </a:spcAft>
            </a:pPr>
            <a:r>
              <a:rPr lang="en-GB" sz="1100" i="1">
                <a:solidFill>
                  <a:schemeClr val="bg1"/>
                </a:solidFill>
                <a:latin typeface="Century Gothic" panose="020B0502020202020204" pitchFamily="34" charset="0"/>
              </a:rPr>
              <a:t>During Covid we stayed open through pivoting our business model. The support we received was key to this as we needed financial support and practical advice. We had to make decisions quickly which could impact on the immediate survival of the organization. Being able to think, analyse and talk these issues through became incredibly important</a:t>
            </a:r>
          </a:p>
          <a:p>
            <a:pPr fontAlgn="b">
              <a:spcAft>
                <a:spcPts val="1200"/>
              </a:spcAft>
            </a:pPr>
            <a:r>
              <a:rPr lang="en-GB" sz="1100" i="1">
                <a:solidFill>
                  <a:schemeClr val="bg1"/>
                </a:solidFill>
                <a:latin typeface="Century Gothic" panose="020B0502020202020204" pitchFamily="34" charset="0"/>
              </a:rPr>
              <a:t>We have gained insight and explored new ways of engaging audiences online and also collaborating remotely. It has significantly broadened our potential impact</a:t>
            </a:r>
          </a:p>
          <a:p>
            <a:pPr fontAlgn="b">
              <a:spcAft>
                <a:spcPts val="1200"/>
              </a:spcAft>
            </a:pPr>
            <a:r>
              <a:rPr lang="en-GB" sz="1100" i="1">
                <a:solidFill>
                  <a:schemeClr val="bg1"/>
                </a:solidFill>
                <a:latin typeface="Century Gothic" panose="020B0502020202020204" pitchFamily="34" charset="0"/>
              </a:rPr>
              <a:t>The grant allowed us to explore new ways of raising revenue and find new sites for solar PV. Although not wholly successful, we learnt  from what we did, and are approaching our work differently. We agreed with the BSG team that we would reallocate the remaining funds</a:t>
            </a:r>
          </a:p>
          <a:p>
            <a:pPr fontAlgn="b">
              <a:spcAft>
                <a:spcPts val="1200"/>
              </a:spcAft>
            </a:pPr>
            <a:r>
              <a:rPr lang="en-GB" sz="1100" i="1">
                <a:solidFill>
                  <a:schemeClr val="bg1"/>
                </a:solidFill>
                <a:latin typeface="Century Gothic" panose="020B0502020202020204" pitchFamily="34" charset="0"/>
              </a:rPr>
              <a:t>We were able to get our debt position down, secure trade income and gain recovery grant support. The financial modelling and business support we received were crucial in that we were able to access these opportunities quickly as Covid lockdown meant we needed to act with speed</a:t>
            </a:r>
          </a:p>
          <a:p>
            <a:pPr fontAlgn="b">
              <a:spcAft>
                <a:spcPts val="1200"/>
              </a:spcAft>
            </a:pPr>
            <a:r>
              <a:rPr lang="en-GB" sz="1100" i="1">
                <a:solidFill>
                  <a:schemeClr val="bg1"/>
                </a:solidFill>
                <a:latin typeface="Century Gothic" panose="020B0502020202020204" pitchFamily="34" charset="0"/>
              </a:rPr>
              <a:t>By assisting the Board and Treasurer and staff team with business planning the consultant trainer greatly improved profit margins in our café/bar and improved services, new products and assistance setting up a training scheme and access to Kick Start support from DWP</a:t>
            </a:r>
          </a:p>
          <a:p>
            <a:pPr fontAlgn="b">
              <a:spcAft>
                <a:spcPts val="1200"/>
              </a:spcAft>
            </a:pPr>
            <a:r>
              <a:rPr lang="en-GB" sz="1100" i="1">
                <a:solidFill>
                  <a:schemeClr val="bg1"/>
                </a:solidFill>
                <a:latin typeface="Century Gothic" panose="020B0502020202020204" pitchFamily="34" charset="0"/>
              </a:rPr>
              <a:t>We have been able to hire an expert consultant to undertake specific government calculations required for a regeneration bid. This bid was successful with their support and we were awarded £800,000</a:t>
            </a:r>
          </a:p>
          <a:p>
            <a:pPr fontAlgn="b">
              <a:spcAft>
                <a:spcPts val="1200"/>
              </a:spcAft>
            </a:pPr>
            <a:r>
              <a:rPr lang="en-GB" sz="1100" i="1">
                <a:solidFill>
                  <a:schemeClr val="bg1"/>
                </a:solidFill>
                <a:latin typeface="Century Gothic" panose="020B0502020202020204" pitchFamily="34" charset="0"/>
              </a:rPr>
              <a:t>[Our consultant] created bespoke content for us and ran influencer events, pushing our traffic up and increasing sales after our digital strategy flailed in light of new privacy settings from Apple</a:t>
            </a:r>
          </a:p>
        </p:txBody>
      </p:sp>
      <p:sp>
        <p:nvSpPr>
          <p:cNvPr id="8" name="Rectangle 7">
            <a:extLst>
              <a:ext uri="{FF2B5EF4-FFF2-40B4-BE49-F238E27FC236}">
                <a16:creationId xmlns:a16="http://schemas.microsoft.com/office/drawing/2014/main" id="{0C87E8FA-A557-F2E0-98A7-F2FA1B6DA1E2}"/>
              </a:ext>
            </a:extLst>
          </p:cNvPr>
          <p:cNvSpPr/>
          <p:nvPr/>
        </p:nvSpPr>
        <p:spPr>
          <a:xfrm>
            <a:off x="91052" y="84912"/>
            <a:ext cx="7686856"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How BSGs benefitted Growth Fund – view from investees</a:t>
            </a:r>
            <a:endParaRPr lang="en-GB" sz="1600">
              <a:solidFill>
                <a:srgbClr val="523D98"/>
              </a:solidFill>
              <a:latin typeface="Century Gothic" panose="020B0502020202020204" pitchFamily="34" charset="0"/>
            </a:endParaRPr>
          </a:p>
        </p:txBody>
      </p:sp>
      <p:sp>
        <p:nvSpPr>
          <p:cNvPr id="13" name="Rectangle 12">
            <a:extLst>
              <a:ext uri="{FF2B5EF4-FFF2-40B4-BE49-F238E27FC236}">
                <a16:creationId xmlns:a16="http://schemas.microsoft.com/office/drawing/2014/main" id="{14E738BD-9D15-F132-5C62-90143DF0A3D1}"/>
              </a:ext>
            </a:extLst>
          </p:cNvPr>
          <p:cNvSpPr/>
          <p:nvPr/>
        </p:nvSpPr>
        <p:spPr>
          <a:xfrm>
            <a:off x="264281" y="645959"/>
            <a:ext cx="5868509" cy="1677382"/>
          </a:xfrm>
          <a:prstGeom prst="rect">
            <a:avLst/>
          </a:prstGeom>
          <a:ln w="12700">
            <a:noFill/>
          </a:ln>
        </p:spPr>
        <p:txBody>
          <a:bodyPr wrap="square">
            <a:spAutoFit/>
          </a:bodyPr>
          <a:lstStyle/>
          <a:p>
            <a:pPr algn="ctr" fontAlgn="b">
              <a:spcAft>
                <a:spcPts val="1200"/>
              </a:spcAft>
            </a:pPr>
            <a:r>
              <a:rPr lang="en-GB" sz="1600" b="1">
                <a:solidFill>
                  <a:schemeClr val="bg1"/>
                </a:solidFill>
                <a:latin typeface="Century Gothic" panose="020B0502020202020204" pitchFamily="34" charset="0"/>
              </a:rPr>
              <a:t>Survey data</a:t>
            </a:r>
            <a:endParaRPr lang="en-GB" sz="1200" b="1">
              <a:solidFill>
                <a:schemeClr val="bg1"/>
              </a:solidFill>
              <a:highlight>
                <a:srgbClr val="FF0000"/>
              </a:highlight>
              <a:latin typeface="Century Gothic" panose="020B0502020202020204" pitchFamily="34" charset="0"/>
            </a:endParaRPr>
          </a:p>
          <a:p>
            <a:pPr algn="just" fontAlgn="b">
              <a:spcAft>
                <a:spcPts val="1200"/>
              </a:spcAft>
            </a:pPr>
            <a:r>
              <a:rPr lang="en-GB" sz="1100">
                <a:solidFill>
                  <a:schemeClr val="bg1"/>
                </a:solidFill>
                <a:latin typeface="Century Gothic" panose="020B0502020202020204" pitchFamily="34" charset="0"/>
              </a:rPr>
              <a:t>A final survey of all beneficiaries was carried out two years after the grants were awarded and spent, to ascertain a longer term view of the path of organisations and their reflections on the lasting value of BSGs.  26 responses were received (25% of all grant recipients, 32% of the number that filled in initial end of grant reports).  This is a relatively small number, and there is also likely to be a “positivity bias” in who chose to respond, so this should be kept in mind when interpreting the (generally positive) responses received.</a:t>
            </a:r>
          </a:p>
        </p:txBody>
      </p:sp>
      <p:sp>
        <p:nvSpPr>
          <p:cNvPr id="16" name="Rectangle 15">
            <a:extLst>
              <a:ext uri="{FF2B5EF4-FFF2-40B4-BE49-F238E27FC236}">
                <a16:creationId xmlns:a16="http://schemas.microsoft.com/office/drawing/2014/main" id="{6265E4F2-47A7-CFB7-10D7-E526DD4952D8}"/>
              </a:ext>
            </a:extLst>
          </p:cNvPr>
          <p:cNvSpPr/>
          <p:nvPr/>
        </p:nvSpPr>
        <p:spPr>
          <a:xfrm>
            <a:off x="264282" y="2474964"/>
            <a:ext cx="2722188" cy="1277273"/>
          </a:xfrm>
          <a:prstGeom prst="rect">
            <a:avLst/>
          </a:prstGeom>
          <a:ln w="12700">
            <a:noFill/>
          </a:ln>
        </p:spPr>
        <p:txBody>
          <a:bodyPr wrap="square">
            <a:spAutoFit/>
          </a:bodyPr>
          <a:lstStyle/>
          <a:p>
            <a:pPr algn="just" fontAlgn="b">
              <a:spcAft>
                <a:spcPts val="1200"/>
              </a:spcAft>
            </a:pPr>
            <a:r>
              <a:rPr lang="en-GB" sz="1100">
                <a:solidFill>
                  <a:schemeClr val="bg1"/>
                </a:solidFill>
                <a:latin typeface="Century Gothic" panose="020B0502020202020204" pitchFamily="34" charset="0"/>
              </a:rPr>
              <a:t>In terms of the impact of the BSGs on the recovery of the recipient, survey respondents were surprisingly positive, with the vast majority citing significant benefits, and over 40% claiming the support played a fundamental role in their survival</a:t>
            </a:r>
          </a:p>
        </p:txBody>
      </p:sp>
      <p:sp>
        <p:nvSpPr>
          <p:cNvPr id="18" name="Rectangle 17">
            <a:extLst>
              <a:ext uri="{FF2B5EF4-FFF2-40B4-BE49-F238E27FC236}">
                <a16:creationId xmlns:a16="http://schemas.microsoft.com/office/drawing/2014/main" id="{C42D4520-7102-25B2-B4EF-47FE66428039}"/>
              </a:ext>
            </a:extLst>
          </p:cNvPr>
          <p:cNvSpPr/>
          <p:nvPr/>
        </p:nvSpPr>
        <p:spPr>
          <a:xfrm>
            <a:off x="264281" y="3921898"/>
            <a:ext cx="5868508" cy="769441"/>
          </a:xfrm>
          <a:prstGeom prst="rect">
            <a:avLst/>
          </a:prstGeom>
          <a:ln w="12700">
            <a:noFill/>
          </a:ln>
        </p:spPr>
        <p:txBody>
          <a:bodyPr wrap="square">
            <a:spAutoFit/>
          </a:bodyPr>
          <a:lstStyle/>
          <a:p>
            <a:pPr algn="just" fontAlgn="b">
              <a:spcAft>
                <a:spcPts val="1200"/>
              </a:spcAft>
            </a:pPr>
            <a:r>
              <a:rPr lang="en-GB" sz="1100">
                <a:solidFill>
                  <a:schemeClr val="bg1"/>
                </a:solidFill>
                <a:latin typeface="Century Gothic" panose="020B0502020202020204" pitchFamily="34" charset="0"/>
              </a:rPr>
              <a:t>The recovery path of those responding has also been encouraging.  Although no causal link can be drawn to the BSGs, these results seem encouraging, particularly as those receiving support on this programme were selected due to perceived fragility.  This graph shows financial situation now compared to pre-Covid:</a:t>
            </a:r>
          </a:p>
        </p:txBody>
      </p:sp>
      <p:pic>
        <p:nvPicPr>
          <p:cNvPr id="9" name="Picture 8">
            <a:extLst>
              <a:ext uri="{FF2B5EF4-FFF2-40B4-BE49-F238E27FC236}">
                <a16:creationId xmlns:a16="http://schemas.microsoft.com/office/drawing/2014/main" id="{BF9FFCEC-C784-055E-6DBD-974D50E1EA53}"/>
              </a:ext>
            </a:extLst>
          </p:cNvPr>
          <p:cNvPicPr>
            <a:picLocks noChangeAspect="1"/>
          </p:cNvPicPr>
          <p:nvPr/>
        </p:nvPicPr>
        <p:blipFill>
          <a:blip r:embed="rId3"/>
          <a:stretch>
            <a:fillRect/>
          </a:stretch>
        </p:blipFill>
        <p:spPr>
          <a:xfrm>
            <a:off x="3049922" y="1924570"/>
            <a:ext cx="2976569" cy="2271811"/>
          </a:xfrm>
          <a:prstGeom prst="rect">
            <a:avLst/>
          </a:prstGeom>
        </p:spPr>
      </p:pic>
      <p:pic>
        <p:nvPicPr>
          <p:cNvPr id="11" name="Picture 10">
            <a:extLst>
              <a:ext uri="{FF2B5EF4-FFF2-40B4-BE49-F238E27FC236}">
                <a16:creationId xmlns:a16="http://schemas.microsoft.com/office/drawing/2014/main" id="{0789ADD3-5269-CFBD-6287-34B78288EF9A}"/>
              </a:ext>
            </a:extLst>
          </p:cNvPr>
          <p:cNvPicPr>
            <a:picLocks noChangeAspect="1"/>
          </p:cNvPicPr>
          <p:nvPr/>
        </p:nvPicPr>
        <p:blipFill>
          <a:blip r:embed="rId4"/>
          <a:stretch>
            <a:fillRect/>
          </a:stretch>
        </p:blipFill>
        <p:spPr>
          <a:xfrm>
            <a:off x="226985" y="4589152"/>
            <a:ext cx="5988620" cy="1870720"/>
          </a:xfrm>
          <a:prstGeom prst="rect">
            <a:avLst/>
          </a:prstGeom>
        </p:spPr>
      </p:pic>
    </p:spTree>
    <p:extLst>
      <p:ext uri="{BB962C8B-B14F-4D97-AF65-F5344CB8AC3E}">
        <p14:creationId xmlns:p14="http://schemas.microsoft.com/office/powerpoint/2010/main" val="123047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Awards            Use of Grant              </a:t>
            </a:r>
            <a:r>
              <a:rPr lang="en-GB" sz="1600" b="1">
                <a:solidFill>
                  <a:schemeClr val="bg1"/>
                </a:solidFill>
                <a:latin typeface="Century Gothic" panose="020B0502020202020204" pitchFamily="34" charset="0"/>
              </a:rPr>
              <a:t>Benefits</a:t>
            </a:r>
            <a:r>
              <a:rPr lang="en-GB" sz="1600">
                <a:solidFill>
                  <a:srgbClr val="A191D3"/>
                </a:solidFill>
                <a:latin typeface="Century Gothic" panose="020B0502020202020204" pitchFamily="34" charset="0"/>
              </a:rPr>
              <a:t>             Case Studies              Lessons      </a:t>
            </a:r>
            <a:endParaRPr lang="en-GB" sz="1200">
              <a:solidFill>
                <a:srgbClr val="A191D3"/>
              </a:solidFill>
              <a:latin typeface="Century Gothic" panose="020B0502020202020204" pitchFamily="34" charset="0"/>
            </a:endParaRPr>
          </a:p>
        </p:txBody>
      </p:sp>
      <p:sp>
        <p:nvSpPr>
          <p:cNvPr id="9" name="Rectangle 8">
            <a:extLst>
              <a:ext uri="{FF2B5EF4-FFF2-40B4-BE49-F238E27FC236}">
                <a16:creationId xmlns:a16="http://schemas.microsoft.com/office/drawing/2014/main" id="{8D6C025F-E081-3EA5-A810-3A03E70F3775}"/>
              </a:ext>
            </a:extLst>
          </p:cNvPr>
          <p:cNvSpPr/>
          <p:nvPr/>
        </p:nvSpPr>
        <p:spPr>
          <a:xfrm>
            <a:off x="8660793" y="3728670"/>
            <a:ext cx="3266926" cy="2308324"/>
          </a:xfrm>
          <a:prstGeom prst="rect">
            <a:avLst/>
          </a:prstGeom>
          <a:ln w="12700">
            <a:solidFill>
              <a:schemeClr val="bg1"/>
            </a:solidFill>
          </a:ln>
        </p:spPr>
        <p:txBody>
          <a:bodyPr wrap="square">
            <a:spAutoFit/>
          </a:bodyPr>
          <a:lstStyle/>
          <a:p>
            <a:pPr algn="ctr" fontAlgn="b">
              <a:spcAft>
                <a:spcPts val="1200"/>
              </a:spcAft>
            </a:pPr>
            <a:r>
              <a:rPr lang="en-GB" sz="1600" b="1">
                <a:solidFill>
                  <a:schemeClr val="bg1"/>
                </a:solidFill>
                <a:latin typeface="Century Gothic" panose="020B0502020202020204" pitchFamily="34" charset="0"/>
              </a:rPr>
              <a:t>Using BSGs to secure additional resource</a:t>
            </a:r>
            <a:endParaRPr lang="en-GB" sz="1600" b="1">
              <a:solidFill>
                <a:schemeClr val="bg1"/>
              </a:solidFill>
              <a:highlight>
                <a:srgbClr val="FF0000"/>
              </a:highlight>
              <a:latin typeface="Century Gothic" panose="020B0502020202020204" pitchFamily="34" charset="0"/>
            </a:endParaRPr>
          </a:p>
          <a:p>
            <a:pPr algn="just" fontAlgn="b">
              <a:spcAft>
                <a:spcPts val="1200"/>
              </a:spcAft>
            </a:pPr>
            <a:r>
              <a:rPr lang="en-GB" b="1">
                <a:solidFill>
                  <a:schemeClr val="accent5"/>
                </a:solidFill>
                <a:latin typeface="Century Gothic" panose="020B0502020202020204" pitchFamily="34" charset="0"/>
              </a:rPr>
              <a:t>£909k </a:t>
            </a:r>
            <a:r>
              <a:rPr lang="en-GB" sz="1200">
                <a:solidFill>
                  <a:schemeClr val="bg1"/>
                </a:solidFill>
                <a:latin typeface="Century Gothic" panose="020B0502020202020204" pitchFamily="34" charset="0"/>
              </a:rPr>
              <a:t>is the total figure quoted that the support helped to unlock in new grant funding or contracts, exceeding the £848k awarded in grants overall in the programme.  Others referenced accessing significant finance without quantifying, so this figure will be an underestimate</a:t>
            </a:r>
            <a:endParaRPr lang="en-GB" sz="1200" i="1">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0C87E8FA-A557-F2E0-98A7-F2FA1B6DA1E2}"/>
              </a:ext>
            </a:extLst>
          </p:cNvPr>
          <p:cNvSpPr/>
          <p:nvPr/>
        </p:nvSpPr>
        <p:spPr>
          <a:xfrm>
            <a:off x="91052" y="84912"/>
            <a:ext cx="7686856"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How BSGs benefitted Growth Fund – investees in numbers</a:t>
            </a:r>
            <a:endParaRPr lang="en-GB" sz="1600">
              <a:solidFill>
                <a:srgbClr val="523D98"/>
              </a:solidFill>
              <a:latin typeface="Century Gothic" panose="020B0502020202020204" pitchFamily="34" charset="0"/>
            </a:endParaRPr>
          </a:p>
        </p:txBody>
      </p:sp>
      <p:sp>
        <p:nvSpPr>
          <p:cNvPr id="10" name="Rectangle 9">
            <a:extLst>
              <a:ext uri="{FF2B5EF4-FFF2-40B4-BE49-F238E27FC236}">
                <a16:creationId xmlns:a16="http://schemas.microsoft.com/office/drawing/2014/main" id="{23D43C71-3621-936B-113F-22209EBA160C}"/>
              </a:ext>
            </a:extLst>
          </p:cNvPr>
          <p:cNvSpPr/>
          <p:nvPr/>
        </p:nvSpPr>
        <p:spPr>
          <a:xfrm>
            <a:off x="264281" y="767999"/>
            <a:ext cx="11544860" cy="2923877"/>
          </a:xfrm>
          <a:prstGeom prst="rect">
            <a:avLst/>
          </a:prstGeom>
          <a:ln w="12700">
            <a:noFill/>
          </a:ln>
        </p:spPr>
        <p:txBody>
          <a:bodyPr wrap="square">
            <a:spAutoFit/>
          </a:bodyPr>
          <a:lstStyle/>
          <a:p>
            <a:pPr fontAlgn="b">
              <a:spcAft>
                <a:spcPts val="1200"/>
              </a:spcAft>
            </a:pPr>
            <a:r>
              <a:rPr lang="en-GB" sz="1200">
                <a:solidFill>
                  <a:schemeClr val="bg1"/>
                </a:solidFill>
                <a:latin typeface="Century Gothic" panose="020B0502020202020204" pitchFamily="34" charset="0"/>
              </a:rPr>
              <a:t>Interpretation of the financial performance since Covid of the 106 organisations benefiting compared to the Growth Fund portfolio as a whole (724 investments) is difficult, as the BSG cohort was skewed by their very selection: we assume they were more prone to being fragile. So the commentary below should be treated with some caution. Nevertheless it is worth noting that:</a:t>
            </a:r>
            <a:br>
              <a:rPr lang="en-GB" sz="1200">
                <a:solidFill>
                  <a:schemeClr val="bg1"/>
                </a:solidFill>
                <a:latin typeface="Century Gothic" panose="020B0502020202020204" pitchFamily="34" charset="0"/>
              </a:rPr>
            </a:br>
            <a:endParaRPr lang="en-GB" sz="1200">
              <a:solidFill>
                <a:schemeClr val="bg1"/>
              </a:solidFill>
              <a:latin typeface="Century Gothic" panose="020B0502020202020204" pitchFamily="34" charset="0"/>
            </a:endParaRPr>
          </a:p>
          <a:p>
            <a:pPr fontAlgn="b">
              <a:spcAft>
                <a:spcPts val="1200"/>
              </a:spcAft>
            </a:pPr>
            <a:r>
              <a:rPr lang="en-GB" sz="1600" b="1">
                <a:solidFill>
                  <a:schemeClr val="accent5"/>
                </a:solidFill>
                <a:latin typeface="Century Gothic" panose="020B0502020202020204" pitchFamily="34" charset="0"/>
              </a:rPr>
              <a:t>70% </a:t>
            </a:r>
            <a:r>
              <a:rPr lang="en-GB" sz="1200">
                <a:solidFill>
                  <a:schemeClr val="bg1"/>
                </a:solidFill>
                <a:latin typeface="Century Gothic" panose="020B0502020202020204" pitchFamily="34" charset="0"/>
              </a:rPr>
              <a:t>of capital borrowed by BSG investees has been repaid to date (</a:t>
            </a:r>
            <a:r>
              <a:rPr lang="en-GB" sz="1400" b="1">
                <a:solidFill>
                  <a:schemeClr val="bg1"/>
                </a:solidFill>
                <a:latin typeface="Century Gothic" panose="020B0502020202020204" pitchFamily="34" charset="0"/>
              </a:rPr>
              <a:t>60% </a:t>
            </a:r>
            <a:r>
              <a:rPr lang="en-GB" sz="1200">
                <a:solidFill>
                  <a:schemeClr val="bg1"/>
                </a:solidFill>
                <a:latin typeface="Century Gothic" panose="020B0502020202020204" pitchFamily="34" charset="0"/>
              </a:rPr>
              <a:t>all other Growth Fund investees)</a:t>
            </a:r>
          </a:p>
          <a:p>
            <a:pPr marL="714375" indent="-179388" fontAlgn="b">
              <a:spcAft>
                <a:spcPts val="1200"/>
              </a:spcAft>
            </a:pPr>
            <a:r>
              <a:rPr lang="en-GB" sz="1200">
                <a:solidFill>
                  <a:schemeClr val="bg1"/>
                </a:solidFill>
                <a:latin typeface="Century Gothic" panose="020B0502020202020204" pitchFamily="34" charset="0"/>
              </a:rPr>
              <a:t>► Many Growth Fund investments were made after Covid, so it is not a surprise that the latter number is currently lower – both numbers will rise in time, and the latter number would be expected to rise more significantly </a:t>
            </a:r>
            <a:br>
              <a:rPr lang="en-GB" sz="1200">
                <a:solidFill>
                  <a:schemeClr val="bg1"/>
                </a:solidFill>
                <a:latin typeface="Century Gothic" panose="020B0502020202020204" pitchFamily="34" charset="0"/>
              </a:rPr>
            </a:br>
            <a:endParaRPr lang="en-GB" sz="1200">
              <a:solidFill>
                <a:schemeClr val="bg1"/>
              </a:solidFill>
              <a:latin typeface="Century Gothic" panose="020B0502020202020204" pitchFamily="34" charset="0"/>
            </a:endParaRPr>
          </a:p>
          <a:p>
            <a:pPr fontAlgn="b"/>
            <a:r>
              <a:rPr lang="en-GB" sz="1600" b="1">
                <a:solidFill>
                  <a:schemeClr val="accent5"/>
                </a:solidFill>
                <a:latin typeface="Century Gothic" panose="020B0502020202020204" pitchFamily="34" charset="0"/>
              </a:rPr>
              <a:t>6% </a:t>
            </a:r>
            <a:r>
              <a:rPr lang="en-GB" sz="1200">
                <a:solidFill>
                  <a:schemeClr val="bg1"/>
                </a:solidFill>
                <a:latin typeface="Century Gothic" panose="020B0502020202020204" pitchFamily="34" charset="0"/>
              </a:rPr>
              <a:t>of the capital borrowed by BSG investees has already been written off (</a:t>
            </a:r>
            <a:r>
              <a:rPr lang="en-GB" sz="1400" b="1">
                <a:solidFill>
                  <a:schemeClr val="bg1"/>
                </a:solidFill>
                <a:latin typeface="Century Gothic" panose="020B0502020202020204" pitchFamily="34" charset="0"/>
              </a:rPr>
              <a:t>8% </a:t>
            </a:r>
            <a:r>
              <a:rPr lang="en-GB" sz="1200">
                <a:solidFill>
                  <a:schemeClr val="bg1"/>
                </a:solidFill>
                <a:latin typeface="Century Gothic" panose="020B0502020202020204" pitchFamily="34" charset="0"/>
              </a:rPr>
              <a:t>rest of Growth Fund)</a:t>
            </a:r>
          </a:p>
          <a:p>
            <a:pPr fontAlgn="b">
              <a:spcAft>
                <a:spcPts val="1200"/>
              </a:spcAft>
            </a:pPr>
            <a:r>
              <a:rPr lang="en-GB" sz="1600" b="1">
                <a:solidFill>
                  <a:schemeClr val="accent5"/>
                </a:solidFill>
                <a:latin typeface="Century Gothic" panose="020B0502020202020204" pitchFamily="34" charset="0"/>
              </a:rPr>
              <a:t>12% </a:t>
            </a:r>
            <a:r>
              <a:rPr lang="en-GB" sz="1200">
                <a:solidFill>
                  <a:schemeClr val="bg1"/>
                </a:solidFill>
                <a:latin typeface="Century Gothic" panose="020B0502020202020204" pitchFamily="34" charset="0"/>
              </a:rPr>
              <a:t>of the remainder outstanding with BSG investees is considered in some danger of also being written off (</a:t>
            </a:r>
            <a:r>
              <a:rPr lang="en-GB" sz="1400" b="1">
                <a:solidFill>
                  <a:schemeClr val="bg1"/>
                </a:solidFill>
                <a:latin typeface="Century Gothic" panose="020B0502020202020204" pitchFamily="34" charset="0"/>
              </a:rPr>
              <a:t>10% </a:t>
            </a:r>
            <a:r>
              <a:rPr lang="en-GB" sz="1200">
                <a:solidFill>
                  <a:schemeClr val="bg1"/>
                </a:solidFill>
                <a:latin typeface="Century Gothic" panose="020B0502020202020204" pitchFamily="34" charset="0"/>
              </a:rPr>
              <a:t>rest of Growth Fund)</a:t>
            </a:r>
          </a:p>
          <a:p>
            <a:pPr fontAlgn="b">
              <a:spcAft>
                <a:spcPts val="1200"/>
              </a:spcAft>
            </a:pPr>
            <a:endParaRPr lang="en-GB" sz="1200">
              <a:solidFill>
                <a:schemeClr val="bg1"/>
              </a:solidFill>
              <a:latin typeface="Century Gothic" panose="020B0502020202020204" pitchFamily="34" charset="0"/>
            </a:endParaRPr>
          </a:p>
        </p:txBody>
      </p:sp>
      <p:sp>
        <p:nvSpPr>
          <p:cNvPr id="11" name="TextBox 10">
            <a:extLst>
              <a:ext uri="{FF2B5EF4-FFF2-40B4-BE49-F238E27FC236}">
                <a16:creationId xmlns:a16="http://schemas.microsoft.com/office/drawing/2014/main" id="{2C60DFFA-A132-BF1F-0544-03ABFF39D3E0}"/>
              </a:ext>
            </a:extLst>
          </p:cNvPr>
          <p:cNvSpPr txBox="1"/>
          <p:nvPr/>
        </p:nvSpPr>
        <p:spPr>
          <a:xfrm>
            <a:off x="264280" y="3376736"/>
            <a:ext cx="8132231" cy="2092881"/>
          </a:xfrm>
          <a:prstGeom prst="rect">
            <a:avLst/>
          </a:prstGeom>
          <a:noFill/>
        </p:spPr>
        <p:txBody>
          <a:bodyPr wrap="square">
            <a:spAutoFit/>
          </a:bodyPr>
          <a:lstStyle/>
          <a:p>
            <a:pPr marL="714375" lvl="1" indent="-179388" fontAlgn="b">
              <a:spcAft>
                <a:spcPts val="1200"/>
              </a:spcAft>
            </a:pPr>
            <a:r>
              <a:rPr lang="en-GB" sz="1200">
                <a:solidFill>
                  <a:schemeClr val="bg1"/>
                </a:solidFill>
                <a:latin typeface="Century Gothic" panose="020B0502020202020204" pitchFamily="34" charset="0"/>
              </a:rPr>
              <a:t>► These two figures suggest that the cohort has not fared much differently to the Growth Fund portfolio as a whole.  The wider portfolio figures for these write-off categories are also expected to rise higher, as they include investments that were made in more recent years, and so have longer still to repay, and therefore longer to run into difficulty (for completeness, the balancing figures of repayments outstanding but currently on track are </a:t>
            </a:r>
            <a:r>
              <a:rPr lang="en-GB" sz="1200" b="1">
                <a:solidFill>
                  <a:schemeClr val="accent5"/>
                </a:solidFill>
                <a:latin typeface="Century Gothic" panose="020B0502020202020204" pitchFamily="34" charset="0"/>
              </a:rPr>
              <a:t>12%</a:t>
            </a:r>
            <a:r>
              <a:rPr lang="en-GB" sz="1200">
                <a:solidFill>
                  <a:schemeClr val="bg1"/>
                </a:solidFill>
                <a:latin typeface="Century Gothic" panose="020B0502020202020204" pitchFamily="34" charset="0"/>
              </a:rPr>
              <a:t> and </a:t>
            </a:r>
            <a:r>
              <a:rPr lang="en-GB" sz="1200" b="1">
                <a:solidFill>
                  <a:schemeClr val="bg1"/>
                </a:solidFill>
                <a:latin typeface="Century Gothic" panose="020B0502020202020204" pitchFamily="34" charset="0"/>
              </a:rPr>
              <a:t>22%</a:t>
            </a:r>
            <a:r>
              <a:rPr lang="en-GB" sz="1200">
                <a:solidFill>
                  <a:schemeClr val="bg1"/>
                </a:solidFill>
                <a:latin typeface="Century Gothic" panose="020B0502020202020204" pitchFamily="34" charset="0"/>
              </a:rPr>
              <a:t> respectively)</a:t>
            </a:r>
          </a:p>
          <a:p>
            <a:pPr marL="714375" lvl="1" indent="-179388" fontAlgn="b">
              <a:spcAft>
                <a:spcPts val="1200"/>
              </a:spcAft>
            </a:pPr>
            <a:r>
              <a:rPr lang="en-GB" sz="1200">
                <a:solidFill>
                  <a:schemeClr val="bg1"/>
                </a:solidFill>
                <a:latin typeface="Century Gothic" panose="020B0502020202020204" pitchFamily="34" charset="0"/>
              </a:rPr>
              <a:t>► There are at least two interpretations of this.  It might be considered that this suggests there was not much effect of the BSGs.  Alternatively, given that investors selected their most vulnerable investees, and the outturn was that they have broadly performed according to the average, if anything slightly better, this could be concluded as indicative of significant overall value arising from the BSGs</a:t>
            </a:r>
          </a:p>
        </p:txBody>
      </p:sp>
      <p:sp>
        <p:nvSpPr>
          <p:cNvPr id="13" name="TextBox 12">
            <a:extLst>
              <a:ext uri="{FF2B5EF4-FFF2-40B4-BE49-F238E27FC236}">
                <a16:creationId xmlns:a16="http://schemas.microsoft.com/office/drawing/2014/main" id="{28D2349B-8360-5EBA-FA4F-7FB6A4CB690C}"/>
              </a:ext>
            </a:extLst>
          </p:cNvPr>
          <p:cNvSpPr txBox="1"/>
          <p:nvPr/>
        </p:nvSpPr>
        <p:spPr>
          <a:xfrm>
            <a:off x="275431" y="5534875"/>
            <a:ext cx="8132230" cy="707886"/>
          </a:xfrm>
          <a:prstGeom prst="rect">
            <a:avLst/>
          </a:prstGeom>
          <a:noFill/>
        </p:spPr>
        <p:txBody>
          <a:bodyPr wrap="square">
            <a:spAutoFit/>
          </a:bodyPr>
          <a:lstStyle/>
          <a:p>
            <a:pPr fontAlgn="b">
              <a:spcAft>
                <a:spcPts val="1200"/>
              </a:spcAft>
            </a:pPr>
            <a:r>
              <a:rPr lang="en-GB" sz="1600" b="1">
                <a:solidFill>
                  <a:schemeClr val="accent5"/>
                </a:solidFill>
                <a:latin typeface="Century Gothic" panose="020B0502020202020204" pitchFamily="34" charset="0"/>
              </a:rPr>
              <a:t>10 </a:t>
            </a:r>
            <a:r>
              <a:rPr lang="en-GB" sz="1200">
                <a:solidFill>
                  <a:schemeClr val="bg1"/>
                </a:solidFill>
                <a:latin typeface="Century Gothic" panose="020B0502020202020204" pitchFamily="34" charset="0"/>
              </a:rPr>
              <a:t>of the BSG portfolio of 106 investees are sadly known to have ceased trading since the support was provided.  The remaining 96 are all still believed to still be trading. (no Growth Fund-wide comparator is currently available).  Of these ten, one ceased training in 2021, two in 2022, three in 2023 and four in 2024)</a:t>
            </a:r>
          </a:p>
        </p:txBody>
      </p:sp>
    </p:spTree>
    <p:extLst>
      <p:ext uri="{BB962C8B-B14F-4D97-AF65-F5344CB8AC3E}">
        <p14:creationId xmlns:p14="http://schemas.microsoft.com/office/powerpoint/2010/main" val="3886764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Awards            Use of Grant              </a:t>
            </a:r>
            <a:r>
              <a:rPr lang="en-GB" sz="1600" b="1">
                <a:solidFill>
                  <a:schemeClr val="bg1"/>
                </a:solidFill>
                <a:latin typeface="Century Gothic" panose="020B0502020202020204" pitchFamily="34" charset="0"/>
              </a:rPr>
              <a:t>Benefits</a:t>
            </a:r>
            <a:r>
              <a:rPr lang="en-GB" sz="1600">
                <a:solidFill>
                  <a:srgbClr val="A191D3"/>
                </a:solidFill>
                <a:latin typeface="Century Gothic" panose="020B0502020202020204" pitchFamily="34" charset="0"/>
              </a:rPr>
              <a:t>             Case Studies              Lessons      </a:t>
            </a:r>
            <a:endParaRPr lang="en-GB" sz="1200">
              <a:solidFill>
                <a:srgbClr val="A191D3"/>
              </a:solidFill>
              <a:latin typeface="Century Gothic" panose="020B0502020202020204" pitchFamily="34" charset="0"/>
            </a:endParaRPr>
          </a:p>
        </p:txBody>
      </p:sp>
      <p:sp>
        <p:nvSpPr>
          <p:cNvPr id="5" name="Rectangle 4">
            <a:extLst>
              <a:ext uri="{FF2B5EF4-FFF2-40B4-BE49-F238E27FC236}">
                <a16:creationId xmlns:a16="http://schemas.microsoft.com/office/drawing/2014/main" id="{FDE888D5-C06D-6611-B52F-3FF3E8287CAF}"/>
              </a:ext>
            </a:extLst>
          </p:cNvPr>
          <p:cNvSpPr/>
          <p:nvPr/>
        </p:nvSpPr>
        <p:spPr>
          <a:xfrm>
            <a:off x="91052" y="593358"/>
            <a:ext cx="11829601" cy="5847755"/>
          </a:xfrm>
          <a:prstGeom prst="rect">
            <a:avLst/>
          </a:prstGeom>
          <a:ln w="12700">
            <a:noFill/>
          </a:ln>
        </p:spPr>
        <p:txBody>
          <a:bodyPr wrap="square">
            <a:spAutoFit/>
          </a:bodyPr>
          <a:lstStyle/>
          <a:p>
            <a:pPr fontAlgn="b">
              <a:spcAft>
                <a:spcPts val="600"/>
              </a:spcAft>
            </a:pPr>
            <a:r>
              <a:rPr lang="en-GB" sz="1100">
                <a:solidFill>
                  <a:schemeClr val="bg1"/>
                </a:solidFill>
                <a:latin typeface="Century Gothic" panose="020B0502020202020204" pitchFamily="34" charset="0"/>
              </a:rPr>
              <a:t>We interviewed two of the social investors who received allocations from BSGs for their reflections on the efficacy of the programme, with the benefit of 2-3 years hindsight.  These two investors together accounted for </a:t>
            </a:r>
            <a:r>
              <a:rPr lang="en-GB" sz="1400" b="1">
                <a:solidFill>
                  <a:schemeClr val="accent5"/>
                </a:solidFill>
                <a:latin typeface="Century Gothic" panose="020B0502020202020204" pitchFamily="34" charset="0"/>
              </a:rPr>
              <a:t>26 grants</a:t>
            </a:r>
            <a:r>
              <a:rPr lang="en-GB" sz="1100">
                <a:solidFill>
                  <a:schemeClr val="bg1"/>
                </a:solidFill>
                <a:latin typeface="Century Gothic" panose="020B0502020202020204" pitchFamily="34" charset="0"/>
              </a:rPr>
              <a:t> (23% of total) totalling </a:t>
            </a:r>
            <a:r>
              <a:rPr lang="en-GB" sz="1400" b="1">
                <a:solidFill>
                  <a:schemeClr val="accent5"/>
                </a:solidFill>
                <a:latin typeface="Century Gothic" panose="020B0502020202020204" pitchFamily="34" charset="0"/>
              </a:rPr>
              <a:t>£338k </a:t>
            </a:r>
            <a:r>
              <a:rPr lang="en-GB" sz="1100">
                <a:solidFill>
                  <a:schemeClr val="bg1"/>
                </a:solidFill>
                <a:latin typeface="Century Gothic" panose="020B0502020202020204" pitchFamily="34" charset="0"/>
              </a:rPr>
              <a:t>(40% of total value).  From these interviews we heard the following six insights:</a:t>
            </a:r>
          </a:p>
          <a:p>
            <a:pPr fontAlgn="b">
              <a:spcAft>
                <a:spcPts val="600"/>
              </a:spcAft>
            </a:pPr>
            <a:endParaRPr lang="en-GB" sz="400">
              <a:solidFill>
                <a:schemeClr val="bg1"/>
              </a:solidFill>
              <a:latin typeface="Century Gothic" panose="020B0502020202020204" pitchFamily="34" charset="0"/>
            </a:endParaRPr>
          </a:p>
          <a:p>
            <a:pPr fontAlgn="b">
              <a:spcAft>
                <a:spcPts val="600"/>
              </a:spcAft>
            </a:pPr>
            <a:r>
              <a:rPr lang="en-GB" sz="1600" b="1">
                <a:solidFill>
                  <a:schemeClr val="accent5"/>
                </a:solidFill>
                <a:latin typeface="Century Gothic" panose="020B0502020202020204" pitchFamily="34" charset="0"/>
              </a:rPr>
              <a:t>1. The BSGs were beneficial to investees</a:t>
            </a:r>
          </a:p>
          <a:p>
            <a:pPr fontAlgn="b">
              <a:spcAft>
                <a:spcPts val="600"/>
              </a:spcAft>
            </a:pPr>
            <a:r>
              <a:rPr lang="en-GB" sz="1100">
                <a:solidFill>
                  <a:schemeClr val="bg1"/>
                </a:solidFill>
                <a:latin typeface="Century Gothic" panose="020B0502020202020204" pitchFamily="34" charset="0"/>
              </a:rPr>
              <a:t>It was felt that the benefits felt were variable by investee, but generally positive.  In some cases extremely positive.  Key features of the benefits were felt to be:</a:t>
            </a:r>
          </a:p>
          <a:p>
            <a:pPr marL="357188" indent="-171450" fontAlgn="b">
              <a:buFont typeface="Arial" panose="020B0604020202020204" pitchFamily="34" charset="0"/>
              <a:buChar char="•"/>
            </a:pPr>
            <a:r>
              <a:rPr lang="en-GB" sz="1100">
                <a:solidFill>
                  <a:schemeClr val="bg1"/>
                </a:solidFill>
                <a:latin typeface="Century Gothic" panose="020B0502020202020204" pitchFamily="34" charset="0"/>
              </a:rPr>
              <a:t>Confidence - providing reassurance at a troubling time</a:t>
            </a:r>
          </a:p>
          <a:p>
            <a:pPr marL="357188" indent="-171450" fontAlgn="b">
              <a:buFont typeface="Arial" panose="020B0604020202020204" pitchFamily="34" charset="0"/>
              <a:buChar char="•"/>
            </a:pPr>
            <a:r>
              <a:rPr lang="en-GB" sz="1100">
                <a:solidFill>
                  <a:schemeClr val="bg1"/>
                </a:solidFill>
                <a:latin typeface="Century Gothic" panose="020B0502020202020204" pitchFamily="34" charset="0"/>
              </a:rPr>
              <a:t>Timely - rapid and supportive help</a:t>
            </a:r>
          </a:p>
          <a:p>
            <a:pPr marL="357188" indent="-171450" fontAlgn="b">
              <a:buFont typeface="Arial" panose="020B0604020202020204" pitchFamily="34" charset="0"/>
              <a:buChar char="•"/>
            </a:pPr>
            <a:r>
              <a:rPr lang="en-GB" sz="1100">
                <a:solidFill>
                  <a:schemeClr val="bg1"/>
                </a:solidFill>
                <a:latin typeface="Century Gothic" panose="020B0502020202020204" pitchFamily="34" charset="0"/>
              </a:rPr>
              <a:t>Specificity – the right support against identified need, not just any support “cobbled together”</a:t>
            </a:r>
          </a:p>
          <a:p>
            <a:pPr marL="357188" indent="-171450" fontAlgn="b">
              <a:spcAft>
                <a:spcPts val="600"/>
              </a:spcAft>
              <a:buFont typeface="Arial" panose="020B0604020202020204" pitchFamily="34" charset="0"/>
              <a:buChar char="•"/>
            </a:pPr>
            <a:r>
              <a:rPr lang="en-GB" sz="1100">
                <a:solidFill>
                  <a:schemeClr val="bg1"/>
                </a:solidFill>
                <a:latin typeface="Century Gothic" panose="020B0502020202020204" pitchFamily="34" charset="0"/>
              </a:rPr>
              <a:t>Springboard – often enabled readiness for other, larger/longer term support programmes available</a:t>
            </a:r>
          </a:p>
          <a:p>
            <a:pPr marL="357188" indent="-171450" fontAlgn="b">
              <a:buFont typeface="Arial" panose="020B0604020202020204" pitchFamily="34" charset="0"/>
              <a:buChar char="•"/>
            </a:pPr>
            <a:endParaRPr lang="en-GB" sz="400">
              <a:solidFill>
                <a:schemeClr val="bg1"/>
              </a:solidFill>
              <a:latin typeface="Century Gothic" panose="020B0502020202020204" pitchFamily="34" charset="0"/>
            </a:endParaRPr>
          </a:p>
          <a:p>
            <a:pPr marL="533400" fontAlgn="b">
              <a:spcAft>
                <a:spcPts val="600"/>
              </a:spcAft>
            </a:pPr>
            <a:r>
              <a:rPr lang="en-GB" sz="1050" i="1">
                <a:solidFill>
                  <a:schemeClr val="bg1"/>
                </a:solidFill>
                <a:latin typeface="Century Gothic" panose="020B0502020202020204" pitchFamily="34" charset="0"/>
              </a:rPr>
              <a:t>“It may appear small in the grand scheme of things, but actually it was really important.  It had a profound impact as it allowed organisations breathing space, and allowed them to come with developed plans for Social Enterprise Support Fund, which then saved them”</a:t>
            </a:r>
          </a:p>
          <a:p>
            <a:pPr marL="533400" fontAlgn="b"/>
            <a:endParaRPr lang="en-GB" sz="400" i="1">
              <a:solidFill>
                <a:schemeClr val="bg1"/>
              </a:solidFill>
              <a:latin typeface="Century Gothic" panose="020B0502020202020204" pitchFamily="34" charset="0"/>
            </a:endParaRPr>
          </a:p>
          <a:p>
            <a:pPr marL="533400" fontAlgn="b">
              <a:spcAft>
                <a:spcPts val="600"/>
              </a:spcAft>
            </a:pPr>
            <a:r>
              <a:rPr lang="en-GB" sz="1050" i="1">
                <a:solidFill>
                  <a:schemeClr val="bg1"/>
                </a:solidFill>
                <a:latin typeface="Century Gothic" panose="020B0502020202020204" pitchFamily="34" charset="0"/>
              </a:rPr>
              <a:t>“It wasn’t necessarily about survival, but some of our organisations had to work out how to continue to deliver what they were doing in a safe and compliant way.  And how to re-engage their customer base once lockdown was lifted”</a:t>
            </a:r>
            <a:endParaRPr lang="en-GB" sz="300" i="1">
              <a:solidFill>
                <a:schemeClr val="accent4">
                  <a:lumMod val="60000"/>
                  <a:lumOff val="40000"/>
                </a:schemeClr>
              </a:solidFill>
              <a:latin typeface="Century Gothic" panose="020B0502020202020204" pitchFamily="34" charset="0"/>
            </a:endParaRPr>
          </a:p>
          <a:p>
            <a:pPr fontAlgn="b">
              <a:spcAft>
                <a:spcPts val="600"/>
              </a:spcAft>
            </a:pPr>
            <a:endParaRPr lang="en-GB" sz="1600" b="1">
              <a:solidFill>
                <a:schemeClr val="accent5"/>
              </a:solidFill>
              <a:latin typeface="Century Gothic" panose="020B0502020202020204" pitchFamily="34" charset="0"/>
            </a:endParaRPr>
          </a:p>
          <a:p>
            <a:pPr fontAlgn="b">
              <a:spcAft>
                <a:spcPts val="600"/>
              </a:spcAft>
            </a:pPr>
            <a:r>
              <a:rPr lang="en-GB" sz="1600" b="1">
                <a:solidFill>
                  <a:schemeClr val="accent5"/>
                </a:solidFill>
                <a:latin typeface="Century Gothic" panose="020B0502020202020204" pitchFamily="34" charset="0"/>
              </a:rPr>
              <a:t>2. Engagement levels varied</a:t>
            </a:r>
          </a:p>
          <a:p>
            <a:pPr fontAlgn="b">
              <a:spcAft>
                <a:spcPts val="600"/>
              </a:spcAft>
            </a:pPr>
            <a:r>
              <a:rPr lang="en-GB" sz="1100">
                <a:solidFill>
                  <a:schemeClr val="bg1"/>
                </a:solidFill>
                <a:latin typeface="Century Gothic" panose="020B0502020202020204" pitchFamily="34" charset="0"/>
              </a:rPr>
              <a:t>Some struggled to engage with the support, even having identified that they needed it.  They were simply firefighting elsewhere.  For post-investment support there isn’t quite the same incentivised “end-point” that there is with pre-investment support, so additional encouragement may be needed, and there may be a question of resourcing the organisation itself, to have the capacity participate with the external resource</a:t>
            </a:r>
          </a:p>
          <a:p>
            <a:pPr fontAlgn="b"/>
            <a:endParaRPr lang="en-GB" sz="400">
              <a:solidFill>
                <a:schemeClr val="bg1"/>
              </a:solidFill>
              <a:latin typeface="Century Gothic" panose="020B0502020202020204" pitchFamily="34" charset="0"/>
            </a:endParaRPr>
          </a:p>
          <a:p>
            <a:pPr lvl="1" fontAlgn="b">
              <a:spcAft>
                <a:spcPts val="600"/>
              </a:spcAft>
            </a:pPr>
            <a:r>
              <a:rPr lang="en-GB" sz="1050" i="1">
                <a:solidFill>
                  <a:schemeClr val="bg1"/>
                </a:solidFill>
                <a:latin typeface="Century Gothic" panose="020B0502020202020204" pitchFamily="34" charset="0"/>
              </a:rPr>
              <a:t>“Organisations wanted this support, and needed it.  But some then struggled to find the time to do the work they needed to do.  It sometimes required a lot of chasing from our team to keep things on track, and we often found it harder to keep things on track than pre-investment support”</a:t>
            </a:r>
            <a:endParaRPr lang="en-GB" sz="1100">
              <a:solidFill>
                <a:schemeClr val="bg1"/>
              </a:solidFill>
              <a:latin typeface="Century Gothic" panose="020B0502020202020204" pitchFamily="34" charset="0"/>
            </a:endParaRPr>
          </a:p>
          <a:p>
            <a:pPr fontAlgn="b">
              <a:spcAft>
                <a:spcPts val="600"/>
              </a:spcAft>
            </a:pPr>
            <a:endParaRPr lang="en-GB" sz="1100">
              <a:solidFill>
                <a:schemeClr val="bg1"/>
              </a:solidFill>
              <a:latin typeface="Century Gothic" panose="020B0502020202020204" pitchFamily="34" charset="0"/>
            </a:endParaRPr>
          </a:p>
          <a:p>
            <a:pPr fontAlgn="b">
              <a:spcAft>
                <a:spcPts val="600"/>
              </a:spcAft>
            </a:pPr>
            <a:r>
              <a:rPr lang="en-GB" sz="1600" b="1">
                <a:solidFill>
                  <a:schemeClr val="accent5"/>
                </a:solidFill>
                <a:latin typeface="Century Gothic" panose="020B0502020202020204" pitchFamily="34" charset="0"/>
              </a:rPr>
              <a:t>3. The process was light touch</a:t>
            </a:r>
          </a:p>
          <a:p>
            <a:pPr fontAlgn="b">
              <a:spcAft>
                <a:spcPts val="600"/>
              </a:spcAft>
            </a:pPr>
            <a:r>
              <a:rPr lang="en-GB" sz="1100">
                <a:solidFill>
                  <a:schemeClr val="bg1"/>
                </a:solidFill>
                <a:latin typeface="Century Gothic" panose="020B0502020202020204" pitchFamily="34" charset="0"/>
              </a:rPr>
              <a:t>An easy, simple and quick process was appreciated.  Investors were already in touch with their investees and in many cases knew what was needed, and for some this was the result of having pre-existing post-investment support processes already in place.  So this was a process that could fit well with the existing engagement that investors had, rather than cutting across it</a:t>
            </a:r>
          </a:p>
          <a:p>
            <a:pPr fontAlgn="b">
              <a:spcAft>
                <a:spcPts val="600"/>
              </a:spcAft>
            </a:pPr>
            <a:endParaRPr lang="en-GB" sz="40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0C87E8FA-A557-F2E0-98A7-F2FA1B6DA1E2}"/>
              </a:ext>
            </a:extLst>
          </p:cNvPr>
          <p:cNvSpPr/>
          <p:nvPr/>
        </p:nvSpPr>
        <p:spPr>
          <a:xfrm>
            <a:off x="91052" y="84912"/>
            <a:ext cx="7686856"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How BSGs benefitted Growth Fund – view from investors</a:t>
            </a:r>
            <a:endParaRPr lang="en-GB" sz="1600">
              <a:solidFill>
                <a:srgbClr val="523D98"/>
              </a:solidFill>
              <a:latin typeface="Century Gothic" panose="020B0502020202020204" pitchFamily="34" charset="0"/>
            </a:endParaRPr>
          </a:p>
        </p:txBody>
      </p:sp>
    </p:spTree>
    <p:extLst>
      <p:ext uri="{BB962C8B-B14F-4D97-AF65-F5344CB8AC3E}">
        <p14:creationId xmlns:p14="http://schemas.microsoft.com/office/powerpoint/2010/main" val="24462640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Awards            Use of Grant              </a:t>
            </a:r>
            <a:r>
              <a:rPr lang="en-GB" sz="1600" b="1">
                <a:solidFill>
                  <a:schemeClr val="bg1"/>
                </a:solidFill>
                <a:latin typeface="Century Gothic" panose="020B0502020202020204" pitchFamily="34" charset="0"/>
              </a:rPr>
              <a:t>Benefits</a:t>
            </a:r>
            <a:r>
              <a:rPr lang="en-GB" sz="1600">
                <a:solidFill>
                  <a:srgbClr val="A191D3"/>
                </a:solidFill>
                <a:latin typeface="Century Gothic" panose="020B0502020202020204" pitchFamily="34" charset="0"/>
              </a:rPr>
              <a:t>             Case Studies              Lessons      </a:t>
            </a:r>
            <a:endParaRPr lang="en-GB" sz="1200">
              <a:solidFill>
                <a:srgbClr val="A191D3"/>
              </a:solidFill>
              <a:latin typeface="Century Gothic" panose="020B0502020202020204" pitchFamily="34" charset="0"/>
            </a:endParaRPr>
          </a:p>
        </p:txBody>
      </p:sp>
      <p:sp>
        <p:nvSpPr>
          <p:cNvPr id="5" name="Rectangle 4">
            <a:extLst>
              <a:ext uri="{FF2B5EF4-FFF2-40B4-BE49-F238E27FC236}">
                <a16:creationId xmlns:a16="http://schemas.microsoft.com/office/drawing/2014/main" id="{FDE888D5-C06D-6611-B52F-3FF3E8287CAF}"/>
              </a:ext>
            </a:extLst>
          </p:cNvPr>
          <p:cNvSpPr/>
          <p:nvPr/>
        </p:nvSpPr>
        <p:spPr>
          <a:xfrm>
            <a:off x="91052" y="593358"/>
            <a:ext cx="11829601" cy="3962623"/>
          </a:xfrm>
          <a:prstGeom prst="rect">
            <a:avLst/>
          </a:prstGeom>
          <a:ln w="12700">
            <a:noFill/>
          </a:ln>
        </p:spPr>
        <p:txBody>
          <a:bodyPr wrap="square">
            <a:spAutoFit/>
          </a:bodyPr>
          <a:lstStyle/>
          <a:p>
            <a:pPr fontAlgn="b">
              <a:spcAft>
                <a:spcPts val="600"/>
              </a:spcAft>
            </a:pPr>
            <a:endParaRPr lang="en-GB" sz="400">
              <a:solidFill>
                <a:schemeClr val="bg1"/>
              </a:solidFill>
              <a:latin typeface="Century Gothic" panose="020B0502020202020204" pitchFamily="34" charset="0"/>
            </a:endParaRPr>
          </a:p>
          <a:p>
            <a:pPr fontAlgn="b">
              <a:spcAft>
                <a:spcPts val="600"/>
              </a:spcAft>
            </a:pPr>
            <a:r>
              <a:rPr lang="en-GB" sz="1600" b="1">
                <a:solidFill>
                  <a:schemeClr val="accent5"/>
                </a:solidFill>
                <a:latin typeface="Century Gothic" panose="020B0502020202020204" pitchFamily="34" charset="0"/>
              </a:rPr>
              <a:t>4. The BSGs were beneficial to investors</a:t>
            </a:r>
          </a:p>
          <a:p>
            <a:pPr fontAlgn="b">
              <a:spcAft>
                <a:spcPts val="600"/>
              </a:spcAft>
            </a:pPr>
            <a:r>
              <a:rPr lang="en-GB" sz="1100">
                <a:solidFill>
                  <a:schemeClr val="bg1"/>
                </a:solidFill>
                <a:latin typeface="Century Gothic" panose="020B0502020202020204" pitchFamily="34" charset="0"/>
              </a:rPr>
              <a:t>Investors themselves can offer business support, and were doing so, to an extent, at this point.  The ability to bring in external resource enabled investors to alleviate the workload of their staff at a difficult time, and/or enabled key specialist skill gaps to be filled (</a:t>
            </a:r>
            <a:r>
              <a:rPr lang="en-GB" sz="1100" err="1">
                <a:solidFill>
                  <a:schemeClr val="bg1"/>
                </a:solidFill>
                <a:latin typeface="Century Gothic" panose="020B0502020202020204" pitchFamily="34" charset="0"/>
              </a:rPr>
              <a:t>eg</a:t>
            </a:r>
            <a:r>
              <a:rPr lang="en-GB" sz="1100">
                <a:solidFill>
                  <a:schemeClr val="bg1"/>
                </a:solidFill>
                <a:latin typeface="Century Gothic" panose="020B0502020202020204" pitchFamily="34" charset="0"/>
              </a:rPr>
              <a:t> online sales functionality)</a:t>
            </a:r>
          </a:p>
          <a:p>
            <a:pPr lvl="1" fontAlgn="b">
              <a:spcAft>
                <a:spcPts val="600"/>
              </a:spcAft>
            </a:pPr>
            <a:r>
              <a:rPr lang="en-GB" sz="1050" i="1">
                <a:solidFill>
                  <a:schemeClr val="bg1"/>
                </a:solidFill>
                <a:latin typeface="Century Gothic" panose="020B0502020202020204" pitchFamily="34" charset="0"/>
              </a:rPr>
              <a:t>“From our perspective it meant that we could offer vulnerable organisations some wraparound support without our Investment Managers having to try to do this themselves – we didn’t have time for that”</a:t>
            </a:r>
          </a:p>
          <a:p>
            <a:pPr fontAlgn="b">
              <a:spcAft>
                <a:spcPts val="600"/>
              </a:spcAft>
            </a:pPr>
            <a:endParaRPr lang="en-GB" sz="1100">
              <a:solidFill>
                <a:schemeClr val="bg1"/>
              </a:solidFill>
              <a:latin typeface="Century Gothic" panose="020B0502020202020204" pitchFamily="34" charset="0"/>
            </a:endParaRPr>
          </a:p>
          <a:p>
            <a:pPr fontAlgn="b">
              <a:spcAft>
                <a:spcPts val="600"/>
              </a:spcAft>
            </a:pPr>
            <a:r>
              <a:rPr lang="en-GB" sz="1600" b="1">
                <a:solidFill>
                  <a:schemeClr val="accent5"/>
                </a:solidFill>
                <a:latin typeface="Century Gothic" panose="020B0502020202020204" pitchFamily="34" charset="0"/>
              </a:rPr>
              <a:t>5. The approach has influenced other programmes</a:t>
            </a:r>
          </a:p>
          <a:p>
            <a:pPr fontAlgn="b">
              <a:spcAft>
                <a:spcPts val="600"/>
              </a:spcAft>
            </a:pPr>
            <a:r>
              <a:rPr lang="en-GB" sz="1100">
                <a:solidFill>
                  <a:schemeClr val="bg1"/>
                </a:solidFill>
                <a:latin typeface="Century Gothic" panose="020B0502020202020204" pitchFamily="34" charset="0"/>
              </a:rPr>
              <a:t>Investors saw the value in the approach taken, and built it into subsequent grant/support programmes, either within their own organisations, or collectively, such as SESF2</a:t>
            </a:r>
          </a:p>
          <a:p>
            <a:pPr fontAlgn="b">
              <a:spcAft>
                <a:spcPts val="600"/>
              </a:spcAft>
            </a:pPr>
            <a:endParaRPr lang="en-GB" sz="1100">
              <a:solidFill>
                <a:schemeClr val="bg1"/>
              </a:solidFill>
              <a:latin typeface="Century Gothic" panose="020B0502020202020204" pitchFamily="34" charset="0"/>
            </a:endParaRPr>
          </a:p>
          <a:p>
            <a:pPr fontAlgn="b">
              <a:spcAft>
                <a:spcPts val="600"/>
              </a:spcAft>
            </a:pPr>
            <a:r>
              <a:rPr lang="en-GB" sz="1600" b="1">
                <a:solidFill>
                  <a:schemeClr val="accent5"/>
                </a:solidFill>
                <a:latin typeface="Century Gothic" panose="020B0502020202020204" pitchFamily="34" charset="0"/>
              </a:rPr>
              <a:t>6. The combination of very small scale yet bespoke had benefits and disbenefits</a:t>
            </a:r>
          </a:p>
          <a:p>
            <a:pPr fontAlgn="b">
              <a:spcAft>
                <a:spcPts val="600"/>
              </a:spcAft>
            </a:pPr>
            <a:r>
              <a:rPr lang="en-GB" sz="1100">
                <a:solidFill>
                  <a:schemeClr val="bg1"/>
                </a:solidFill>
                <a:latin typeface="Century Gothic" panose="020B0502020202020204" pitchFamily="34" charset="0"/>
              </a:rPr>
              <a:t>Some investees had very specific challenges, and it was good to be able to address these.  But most had generic marketing or modelling challenges, which some felt could potentially lend themselves to generalist and scaled provision, which might have been more efficient and cost-effective</a:t>
            </a:r>
          </a:p>
          <a:p>
            <a:pPr fontAlgn="b"/>
            <a:endParaRPr lang="en-GB" sz="400">
              <a:solidFill>
                <a:schemeClr val="bg1"/>
              </a:solidFill>
              <a:latin typeface="Century Gothic" panose="020B0502020202020204" pitchFamily="34" charset="0"/>
            </a:endParaRPr>
          </a:p>
          <a:p>
            <a:pPr lvl="1" fontAlgn="b">
              <a:spcAft>
                <a:spcPts val="600"/>
              </a:spcAft>
            </a:pPr>
            <a:r>
              <a:rPr lang="en-GB" sz="1050" i="1">
                <a:solidFill>
                  <a:schemeClr val="bg1"/>
                </a:solidFill>
                <a:latin typeface="Century Gothic" panose="020B0502020202020204" pitchFamily="34" charset="0"/>
              </a:rPr>
              <a:t>“If there was another crisis it would definitely be worth doing something similar.  But there were repeated themes in the support needed, and outcomes could be more clearly defined at outset – what the support can be used for – and perhaps organised more centrally.  For some organisations the needs can be very bespoke, but most were generic marketing and financial modelling support”</a:t>
            </a:r>
          </a:p>
          <a:p>
            <a:pPr fontAlgn="b">
              <a:spcAft>
                <a:spcPts val="600"/>
              </a:spcAft>
            </a:pPr>
            <a:endParaRPr lang="en-GB" sz="110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0C87E8FA-A557-F2E0-98A7-F2FA1B6DA1E2}"/>
              </a:ext>
            </a:extLst>
          </p:cNvPr>
          <p:cNvSpPr/>
          <p:nvPr/>
        </p:nvSpPr>
        <p:spPr>
          <a:xfrm>
            <a:off x="91052" y="84912"/>
            <a:ext cx="7686856"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How BSGs benefitted Growth Fund – view from investors</a:t>
            </a:r>
            <a:endParaRPr lang="en-GB" sz="1600">
              <a:solidFill>
                <a:srgbClr val="523D98"/>
              </a:solidFill>
              <a:latin typeface="Century Gothic" panose="020B0502020202020204" pitchFamily="34" charset="0"/>
            </a:endParaRPr>
          </a:p>
        </p:txBody>
      </p:sp>
    </p:spTree>
    <p:extLst>
      <p:ext uri="{BB962C8B-B14F-4D97-AF65-F5344CB8AC3E}">
        <p14:creationId xmlns:p14="http://schemas.microsoft.com/office/powerpoint/2010/main" val="274305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Awards            Use of Grant              Benefits             </a:t>
            </a:r>
            <a:r>
              <a:rPr lang="en-GB" sz="1600" b="1">
                <a:solidFill>
                  <a:schemeClr val="bg1"/>
                </a:solidFill>
                <a:latin typeface="Century Gothic" panose="020B0502020202020204" pitchFamily="34" charset="0"/>
              </a:rPr>
              <a:t>Case Studies</a:t>
            </a:r>
            <a:r>
              <a:rPr lang="en-GB" sz="1600">
                <a:solidFill>
                  <a:srgbClr val="A191D3"/>
                </a:solidFill>
                <a:latin typeface="Century Gothic" panose="020B0502020202020204" pitchFamily="34" charset="0"/>
              </a:rPr>
              <a:t>              Lessons      </a:t>
            </a:r>
            <a:endParaRPr lang="en-GB" sz="1200">
              <a:solidFill>
                <a:srgbClr val="A191D3"/>
              </a:solidFill>
              <a:latin typeface="Century Gothic" panose="020B0502020202020204" pitchFamily="34" charset="0"/>
            </a:endParaRPr>
          </a:p>
        </p:txBody>
      </p:sp>
      <p:sp>
        <p:nvSpPr>
          <p:cNvPr id="2" name="Rectangle 1">
            <a:extLst>
              <a:ext uri="{FF2B5EF4-FFF2-40B4-BE49-F238E27FC236}">
                <a16:creationId xmlns:a16="http://schemas.microsoft.com/office/drawing/2014/main" id="{D294CA84-C6F6-BE35-69A2-7E960A876D6D}"/>
              </a:ext>
            </a:extLst>
          </p:cNvPr>
          <p:cNvSpPr/>
          <p:nvPr/>
        </p:nvSpPr>
        <p:spPr>
          <a:xfrm>
            <a:off x="422233" y="273779"/>
            <a:ext cx="5670219" cy="6017032"/>
          </a:xfrm>
          <a:prstGeom prst="rect">
            <a:avLst/>
          </a:prstGeom>
          <a:ln w="12700">
            <a:noFill/>
          </a:ln>
        </p:spPr>
        <p:txBody>
          <a:bodyPr wrap="square">
            <a:spAutoFit/>
          </a:bodyPr>
          <a:lstStyle/>
          <a:p>
            <a:pPr algn="just" fontAlgn="b">
              <a:spcAft>
                <a:spcPts val="600"/>
              </a:spcAft>
            </a:pPr>
            <a:r>
              <a:rPr lang="en-GB" sz="1600" b="1" dirty="0">
                <a:solidFill>
                  <a:schemeClr val="bg1"/>
                </a:solidFill>
                <a:latin typeface="Century Gothic" panose="020B0502020202020204" pitchFamily="34" charset="0"/>
              </a:rPr>
              <a:t>Case Study - Greater Change CIC, Oxford</a:t>
            </a:r>
          </a:p>
          <a:p>
            <a:pPr algn="just" fontAlgn="b">
              <a:spcAft>
                <a:spcPts val="600"/>
              </a:spcAft>
            </a:pPr>
            <a:r>
              <a:rPr lang="en-GB" sz="1100" dirty="0">
                <a:solidFill>
                  <a:schemeClr val="bg1"/>
                </a:solidFill>
                <a:latin typeface="Century Gothic" panose="020B0502020202020204" pitchFamily="34" charset="0"/>
              </a:rPr>
              <a:t>Greater Change was set up in Oxford in 2018, and works through frontline charities to use personalised cash grants to help end homelessness.  The have so far have helped over 1000 people. People can donate directly to a homeless individual’s final goal, which can help them overcome the financial barriers that they face. </a:t>
            </a:r>
          </a:p>
          <a:p>
            <a:pPr algn="just" fontAlgn="b">
              <a:spcAft>
                <a:spcPts val="600"/>
              </a:spcAft>
            </a:pPr>
            <a:r>
              <a:rPr lang="en-GB" sz="1100" dirty="0">
                <a:solidFill>
                  <a:schemeClr val="bg1"/>
                </a:solidFill>
                <a:latin typeface="Century Gothic" panose="020B0502020202020204" pitchFamily="34" charset="0"/>
              </a:rPr>
              <a:t>fundraising consultant. </a:t>
            </a:r>
          </a:p>
          <a:p>
            <a:pPr algn="just" fontAlgn="b">
              <a:spcAft>
                <a:spcPts val="600"/>
              </a:spcAft>
            </a:pPr>
            <a:endParaRPr lang="en-GB" sz="1100" dirty="0">
              <a:solidFill>
                <a:schemeClr val="bg1"/>
              </a:solidFill>
              <a:latin typeface="Century Gothic" panose="020B0502020202020204" pitchFamily="34" charset="0"/>
            </a:endParaRPr>
          </a:p>
          <a:p>
            <a:pPr algn="just" fontAlgn="b">
              <a:spcAft>
                <a:spcPts val="600"/>
              </a:spcAft>
            </a:pPr>
            <a:endParaRPr lang="en-GB" sz="1100" dirty="0">
              <a:solidFill>
                <a:schemeClr val="bg1"/>
              </a:solidFill>
              <a:latin typeface="Century Gothic" panose="020B0502020202020204" pitchFamily="34" charset="0"/>
            </a:endParaRPr>
          </a:p>
          <a:p>
            <a:pPr algn="just" fontAlgn="b">
              <a:spcAft>
                <a:spcPts val="600"/>
              </a:spcAft>
            </a:pPr>
            <a:endParaRPr lang="en-GB" sz="1100" dirty="0">
              <a:solidFill>
                <a:schemeClr val="bg1"/>
              </a:solidFill>
              <a:latin typeface="Century Gothic" panose="020B0502020202020204" pitchFamily="34" charset="0"/>
            </a:endParaRPr>
          </a:p>
          <a:p>
            <a:pPr algn="just" fontAlgn="b">
              <a:spcAft>
                <a:spcPts val="600"/>
              </a:spcAft>
            </a:pPr>
            <a:endParaRPr lang="en-GB" sz="1100" dirty="0">
              <a:solidFill>
                <a:schemeClr val="bg1"/>
              </a:solidFill>
              <a:latin typeface="Century Gothic" panose="020B0502020202020204" pitchFamily="34" charset="0"/>
            </a:endParaRPr>
          </a:p>
          <a:p>
            <a:pPr algn="just" fontAlgn="b">
              <a:spcAft>
                <a:spcPts val="600"/>
              </a:spcAft>
            </a:pPr>
            <a:endParaRPr lang="en-GB" sz="1100" dirty="0">
              <a:solidFill>
                <a:schemeClr val="bg1"/>
              </a:solidFill>
              <a:latin typeface="Century Gothic" panose="020B0502020202020204" pitchFamily="34" charset="0"/>
            </a:endParaRPr>
          </a:p>
          <a:p>
            <a:pPr algn="just" fontAlgn="b">
              <a:spcAft>
                <a:spcPts val="600"/>
              </a:spcAft>
            </a:pPr>
            <a:r>
              <a:rPr lang="en-GB" sz="1100" dirty="0">
                <a:solidFill>
                  <a:schemeClr val="bg1"/>
                </a:solidFill>
                <a:latin typeface="Century Gothic" panose="020B0502020202020204" pitchFamily="34" charset="0"/>
              </a:rPr>
              <a:t>They hoped that this consultant could help them navigate a funding market that they didn’t feel they quite understood how to access, and therefore unlock new opportunities. While they were grateful for the support from the consultant, it didn’t quite deliver what they had hoped for. Greater Change was at the time and continues to use quite a unique model of delivery, which doesn’t fit easily into standard funders’ grant applications. In 2020 they were still struggling to articulate exactly what their main barrier to fundraising was, and therefore it was challenging for a consultant with more mainstream fundraising experience to support them. </a:t>
            </a:r>
          </a:p>
          <a:p>
            <a:pPr algn="just" fontAlgn="b">
              <a:spcAft>
                <a:spcPts val="600"/>
              </a:spcAft>
            </a:pPr>
            <a:r>
              <a:rPr lang="en-GB" sz="1100" dirty="0">
                <a:solidFill>
                  <a:schemeClr val="bg1"/>
                </a:solidFill>
                <a:latin typeface="Century Gothic" panose="020B0502020202020204" pitchFamily="34" charset="0"/>
              </a:rPr>
              <a:t>While they felt that the experience overall was a slight net positive, this case study demonstrates that small capacity development grants, such as the £9600 received by Greater Change can be quite a blunt instrument. While bringing in an external consultant can be very useful, it’s not guaranteed, and needs to be the right individual at the right time. </a:t>
            </a:r>
          </a:p>
          <a:p>
            <a:pPr algn="just" fontAlgn="b">
              <a:spcAft>
                <a:spcPts val="600"/>
              </a:spcAft>
            </a:pPr>
            <a:r>
              <a:rPr lang="en-GB" sz="1100" dirty="0">
                <a:solidFill>
                  <a:schemeClr val="bg1"/>
                </a:solidFill>
                <a:latin typeface="Century Gothic" panose="020B0502020202020204" pitchFamily="34" charset="0"/>
              </a:rPr>
              <a:t>Following the pandemic Greater Change went through a challenging 18 months as emergency covid funding dried up. However things turned around in mid 2023, with new funding and new opportunities over the last year allowing them to expand their work. </a:t>
            </a:r>
          </a:p>
        </p:txBody>
      </p:sp>
      <p:sp>
        <p:nvSpPr>
          <p:cNvPr id="5" name="Rectangle 4">
            <a:extLst>
              <a:ext uri="{FF2B5EF4-FFF2-40B4-BE49-F238E27FC236}">
                <a16:creationId xmlns:a16="http://schemas.microsoft.com/office/drawing/2014/main" id="{31C5739E-263C-8FA4-D43E-BCA1F44515B0}"/>
              </a:ext>
            </a:extLst>
          </p:cNvPr>
          <p:cNvSpPr/>
          <p:nvPr/>
        </p:nvSpPr>
        <p:spPr>
          <a:xfrm>
            <a:off x="6368143" y="273779"/>
            <a:ext cx="5573486" cy="6046335"/>
          </a:xfrm>
          <a:prstGeom prst="rect">
            <a:avLst/>
          </a:prstGeom>
          <a:ln w="12700">
            <a:noFill/>
          </a:ln>
        </p:spPr>
        <p:txBody>
          <a:bodyPr wrap="square">
            <a:spAutoFit/>
          </a:bodyPr>
          <a:lstStyle/>
          <a:p>
            <a:pPr algn="just" fontAlgn="b">
              <a:spcAft>
                <a:spcPts val="600"/>
              </a:spcAft>
            </a:pPr>
            <a:r>
              <a:rPr lang="en-GB" sz="1600" b="1" dirty="0">
                <a:solidFill>
                  <a:schemeClr val="bg1"/>
                </a:solidFill>
                <a:latin typeface="Century Gothic" panose="020B0502020202020204" pitchFamily="34" charset="0"/>
              </a:rPr>
              <a:t>Case Study – The Sewing Rooms, Lancashire</a:t>
            </a:r>
            <a:r>
              <a:rPr lang="en-GB" sz="1600" dirty="0">
                <a:solidFill>
                  <a:schemeClr val="bg1"/>
                </a:solidFill>
                <a:latin typeface="Century Gothic" panose="020B0502020202020204" pitchFamily="34" charset="0"/>
              </a:rPr>
              <a:t> </a:t>
            </a:r>
          </a:p>
          <a:p>
            <a:pPr algn="just" fontAlgn="b">
              <a:spcAft>
                <a:spcPts val="600"/>
              </a:spcAft>
            </a:pPr>
            <a:endParaRPr lang="en-GB" sz="400" dirty="0">
              <a:solidFill>
                <a:schemeClr val="bg1"/>
              </a:solidFill>
              <a:latin typeface="Century Gothic" panose="020B0502020202020204" pitchFamily="34" charset="0"/>
            </a:endParaRPr>
          </a:p>
          <a:p>
            <a:pPr algn="just">
              <a:lnSpc>
                <a:spcPct val="107000"/>
              </a:lnSpc>
              <a:spcAft>
                <a:spcPts val="800"/>
              </a:spcAft>
            </a:pPr>
            <a:endParaRPr lang="en-GB" sz="1100" dirty="0">
              <a:solidFill>
                <a:schemeClr val="bg1"/>
              </a:solidFill>
              <a:latin typeface="Century Gothic" panose="020B0502020202020204" pitchFamily="34" charset="0"/>
            </a:endParaRPr>
          </a:p>
          <a:p>
            <a:pPr algn="just">
              <a:lnSpc>
                <a:spcPct val="107000"/>
              </a:lnSpc>
              <a:spcAft>
                <a:spcPts val="800"/>
              </a:spcAft>
            </a:pPr>
            <a:endParaRPr lang="en-GB" sz="1100" dirty="0">
              <a:solidFill>
                <a:schemeClr val="bg1"/>
              </a:solidFill>
              <a:latin typeface="Century Gothic" panose="020B0502020202020204" pitchFamily="34" charset="0"/>
            </a:endParaRPr>
          </a:p>
          <a:p>
            <a:pPr algn="just">
              <a:lnSpc>
                <a:spcPct val="107000"/>
              </a:lnSpc>
              <a:spcAft>
                <a:spcPts val="800"/>
              </a:spcAft>
            </a:pPr>
            <a:endParaRPr lang="en-GB" sz="1100" dirty="0">
              <a:solidFill>
                <a:schemeClr val="bg1"/>
              </a:solidFill>
              <a:latin typeface="Century Gothic" panose="020B0502020202020204" pitchFamily="34" charset="0"/>
            </a:endParaRPr>
          </a:p>
          <a:p>
            <a:pPr algn="just">
              <a:lnSpc>
                <a:spcPct val="107000"/>
              </a:lnSpc>
              <a:spcAft>
                <a:spcPts val="800"/>
              </a:spcAft>
            </a:pPr>
            <a:endParaRPr lang="en-GB" sz="1100" dirty="0">
              <a:solidFill>
                <a:schemeClr val="bg1"/>
              </a:solidFill>
              <a:latin typeface="Century Gothic" panose="020B0502020202020204" pitchFamily="34" charset="0"/>
            </a:endParaRPr>
          </a:p>
          <a:p>
            <a:pPr algn="just">
              <a:lnSpc>
                <a:spcPct val="107000"/>
              </a:lnSpc>
              <a:spcAft>
                <a:spcPts val="800"/>
              </a:spcAft>
            </a:pPr>
            <a:endParaRPr lang="en-GB" sz="1100" dirty="0">
              <a:solidFill>
                <a:schemeClr val="bg1"/>
              </a:solidFill>
              <a:latin typeface="Century Gothic" panose="020B0502020202020204" pitchFamily="34" charset="0"/>
            </a:endParaRPr>
          </a:p>
          <a:p>
            <a:pPr algn="just">
              <a:lnSpc>
                <a:spcPct val="107000"/>
              </a:lnSpc>
              <a:spcAft>
                <a:spcPts val="800"/>
              </a:spcAft>
            </a:pPr>
            <a:r>
              <a:rPr lang="en-GB" sz="1100" dirty="0">
                <a:solidFill>
                  <a:schemeClr val="bg1"/>
                </a:solidFill>
                <a:latin typeface="Century Gothic" panose="020B0502020202020204" pitchFamily="34" charset="0"/>
              </a:rPr>
              <a:t>new contract with a hotel chain for curtains and soft furnishings </a:t>
            </a:r>
            <a:r>
              <a:rPr lang="en-GB" sz="1100"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meant that they needed to expand to take on bigger premises and staff.  They secured a £128k investment from </a:t>
            </a:r>
            <a:r>
              <a:rPr lang="en-GB" sz="11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LIVV Investment </a:t>
            </a:r>
            <a:r>
              <a:rPr lang="en-GB" sz="1100"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(£90k loan, £38k grant) in 2019 and soon after setting up for their expanded provision the pandemic struck.  Almost all of their business dried up overnight.  Needing an urgent pivot and a new approach, the Sewing Rooms secured some antimicrobial material and started producing PPE material anyway, focusing on face masks.  These were high quality and they found a ready market, but recognising the desperate need for equipment they gave one mask away free for every one that they sold.  Having established this model secured from LIVV a </a:t>
            </a:r>
            <a:r>
              <a:rPr lang="en-GB" sz="11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Covid grant </a:t>
            </a:r>
            <a:r>
              <a:rPr lang="en-GB" sz="1100"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from Growth Fund and a </a:t>
            </a:r>
            <a:r>
              <a:rPr lang="en-GB" sz="1100" b="1"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Business Support Grant </a:t>
            </a:r>
            <a:r>
              <a:rPr lang="en-GB" sz="1100"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from Access.  They used the grant to purchase more material to scale up the face mask operation, and the business support to engage a consultant to help to establish the business model and financial projections in a new world.  Ultimately 70,000 face masks were produced and distributed, supported by the new expanded premises which allowed for socially-distanced working, and backed up by a further army of volunteers working in their own homes to supplement the efforts.</a:t>
            </a:r>
          </a:p>
          <a:p>
            <a:pPr algn="just">
              <a:lnSpc>
                <a:spcPct val="107000"/>
              </a:lnSpc>
              <a:spcAft>
                <a:spcPts val="800"/>
              </a:spcAft>
            </a:pPr>
            <a:r>
              <a:rPr lang="en-GB" sz="1100" kern="1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The market for face masks eventually dried up as suddenly as the pandemic hat hit, but now, utilising the support of their financial consultant they were in a good position to continue to change and expand, again and again.  In 2024, they have applied once more for further social investment to continue to underpin their expanded operation.</a:t>
            </a:r>
            <a:endParaRPr lang="en-GB" sz="1100" dirty="0">
              <a:solidFill>
                <a:schemeClr val="bg1"/>
              </a:solidFill>
              <a:latin typeface="Century Gothic" panose="020B0502020202020204" pitchFamily="34" charset="0"/>
            </a:endParaRPr>
          </a:p>
        </p:txBody>
      </p:sp>
      <p:pic>
        <p:nvPicPr>
          <p:cNvPr id="8" name="Picture 7">
            <a:extLst>
              <a:ext uri="{FF2B5EF4-FFF2-40B4-BE49-F238E27FC236}">
                <a16:creationId xmlns:a16="http://schemas.microsoft.com/office/drawing/2014/main" id="{9F8AE86A-25A9-4CFF-760C-BA6D646EAFCE}"/>
              </a:ext>
            </a:extLst>
          </p:cNvPr>
          <p:cNvPicPr>
            <a:picLocks noChangeAspect="1"/>
          </p:cNvPicPr>
          <p:nvPr/>
        </p:nvPicPr>
        <p:blipFill>
          <a:blip r:embed="rId3"/>
          <a:stretch>
            <a:fillRect/>
          </a:stretch>
        </p:blipFill>
        <p:spPr>
          <a:xfrm>
            <a:off x="10196017" y="762000"/>
            <a:ext cx="1573750" cy="1343212"/>
          </a:xfrm>
          <a:prstGeom prst="rect">
            <a:avLst/>
          </a:prstGeom>
        </p:spPr>
      </p:pic>
      <p:sp>
        <p:nvSpPr>
          <p:cNvPr id="10" name="TextBox 9">
            <a:extLst>
              <a:ext uri="{FF2B5EF4-FFF2-40B4-BE49-F238E27FC236}">
                <a16:creationId xmlns:a16="http://schemas.microsoft.com/office/drawing/2014/main" id="{DCF3270B-99BF-16F8-A654-2426850DC527}"/>
              </a:ext>
            </a:extLst>
          </p:cNvPr>
          <p:cNvSpPr txBox="1"/>
          <p:nvPr/>
        </p:nvSpPr>
        <p:spPr>
          <a:xfrm>
            <a:off x="6368143" y="663166"/>
            <a:ext cx="3827874" cy="1554272"/>
          </a:xfrm>
          <a:prstGeom prst="rect">
            <a:avLst/>
          </a:prstGeom>
          <a:noFill/>
        </p:spPr>
        <p:txBody>
          <a:bodyPr wrap="square">
            <a:spAutoFit/>
          </a:bodyPr>
          <a:lstStyle/>
          <a:p>
            <a:pPr fontAlgn="b">
              <a:spcAft>
                <a:spcPts val="600"/>
              </a:spcAft>
            </a:pPr>
            <a:r>
              <a:rPr lang="en-GB" sz="1100" dirty="0">
                <a:solidFill>
                  <a:schemeClr val="bg1"/>
                </a:solidFill>
                <a:latin typeface="Century Gothic" panose="020B0502020202020204" pitchFamily="34" charset="0"/>
              </a:rPr>
              <a:t>The Sewing Rooms was set up in 2010 to provide traditional skills to local women who were looking to build their confidence and employability.  As well as garment and other fabric production, women can learn skills in other areas such as writing, media and event organising.</a:t>
            </a:r>
          </a:p>
          <a:p>
            <a:pPr fontAlgn="b">
              <a:spcAft>
                <a:spcPts val="600"/>
              </a:spcAft>
            </a:pPr>
            <a:endParaRPr lang="en-GB" sz="800" dirty="0">
              <a:solidFill>
                <a:schemeClr val="bg1"/>
              </a:solidFill>
              <a:latin typeface="Century Gothic" panose="020B0502020202020204" pitchFamily="34" charset="0"/>
            </a:endParaRPr>
          </a:p>
          <a:p>
            <a:pPr fontAlgn="b">
              <a:spcAft>
                <a:spcPts val="600"/>
              </a:spcAft>
            </a:pPr>
            <a:r>
              <a:rPr lang="en-GB" sz="1100" dirty="0">
                <a:solidFill>
                  <a:schemeClr val="bg1"/>
                </a:solidFill>
                <a:latin typeface="Century Gothic" panose="020B0502020202020204" pitchFamily="34" charset="0"/>
              </a:rPr>
              <a:t>Having grown steadily in the early years, a significant</a:t>
            </a:r>
          </a:p>
        </p:txBody>
      </p:sp>
      <p:pic>
        <p:nvPicPr>
          <p:cNvPr id="7" name="Picture 6">
            <a:extLst>
              <a:ext uri="{FF2B5EF4-FFF2-40B4-BE49-F238E27FC236}">
                <a16:creationId xmlns:a16="http://schemas.microsoft.com/office/drawing/2014/main" id="{4051BDA7-369C-3EEE-1546-CAF23FD79B7E}"/>
              </a:ext>
            </a:extLst>
          </p:cNvPr>
          <p:cNvPicPr>
            <a:picLocks noChangeAspect="1"/>
          </p:cNvPicPr>
          <p:nvPr/>
        </p:nvPicPr>
        <p:blipFill>
          <a:blip r:embed="rId4"/>
          <a:stretch>
            <a:fillRect/>
          </a:stretch>
        </p:blipFill>
        <p:spPr>
          <a:xfrm>
            <a:off x="511441" y="1560213"/>
            <a:ext cx="1752600" cy="1314450"/>
          </a:xfrm>
          <a:prstGeom prst="rect">
            <a:avLst/>
          </a:prstGeom>
        </p:spPr>
      </p:pic>
      <p:sp>
        <p:nvSpPr>
          <p:cNvPr id="11" name="TextBox 10">
            <a:extLst>
              <a:ext uri="{FF2B5EF4-FFF2-40B4-BE49-F238E27FC236}">
                <a16:creationId xmlns:a16="http://schemas.microsoft.com/office/drawing/2014/main" id="{61877625-D255-8214-2DCA-5D9CBD9FD8D1}"/>
              </a:ext>
            </a:extLst>
          </p:cNvPr>
          <p:cNvSpPr txBox="1"/>
          <p:nvPr/>
        </p:nvSpPr>
        <p:spPr>
          <a:xfrm>
            <a:off x="2353249" y="1468325"/>
            <a:ext cx="3590351" cy="1446550"/>
          </a:xfrm>
          <a:prstGeom prst="rect">
            <a:avLst/>
          </a:prstGeom>
          <a:noFill/>
        </p:spPr>
        <p:txBody>
          <a:bodyPr wrap="square">
            <a:spAutoFit/>
          </a:bodyPr>
          <a:lstStyle/>
          <a:p>
            <a:pPr algn="just"/>
            <a:r>
              <a:rPr lang="en-GB" sz="1100" dirty="0">
                <a:solidFill>
                  <a:schemeClr val="bg1"/>
                </a:solidFill>
                <a:latin typeface="Century Gothic" panose="020B0502020202020204" pitchFamily="34" charset="0"/>
              </a:rPr>
              <a:t>Greater Change had originally received £100k (£80k loan, £20k grant) of investment from </a:t>
            </a:r>
            <a:r>
              <a:rPr lang="en-GB" sz="1100" b="1" dirty="0">
                <a:solidFill>
                  <a:schemeClr val="bg1"/>
                </a:solidFill>
                <a:latin typeface="Century Gothic" panose="020B0502020202020204" pitchFamily="34" charset="0"/>
              </a:rPr>
              <a:t>Homeless Link </a:t>
            </a:r>
            <a:r>
              <a:rPr lang="en-GB" sz="1100" dirty="0">
                <a:solidFill>
                  <a:schemeClr val="bg1"/>
                </a:solidFill>
                <a:latin typeface="Century Gothic" panose="020B0502020202020204" pitchFamily="34" charset="0"/>
              </a:rPr>
              <a:t>in 2019 to help them to scale up their work. At the start of the pandemic they were keen to continue growing, and with the support of Homeless Link they secured a </a:t>
            </a:r>
            <a:r>
              <a:rPr lang="en-GB" sz="1100" b="1" dirty="0">
                <a:solidFill>
                  <a:schemeClr val="bg1"/>
                </a:solidFill>
                <a:latin typeface="Century Gothic" panose="020B0502020202020204" pitchFamily="34" charset="0"/>
              </a:rPr>
              <a:t>Business Support Grant </a:t>
            </a:r>
            <a:r>
              <a:rPr lang="en-GB" sz="1100" dirty="0">
                <a:solidFill>
                  <a:schemeClr val="bg1"/>
                </a:solidFill>
                <a:latin typeface="Century Gothic" panose="020B0502020202020204" pitchFamily="34" charset="0"/>
              </a:rPr>
              <a:t>from </a:t>
            </a:r>
            <a:r>
              <a:rPr lang="en-GB" sz="1100" b="1" dirty="0">
                <a:solidFill>
                  <a:schemeClr val="bg1"/>
                </a:solidFill>
                <a:latin typeface="Century Gothic" panose="020B0502020202020204" pitchFamily="34" charset="0"/>
              </a:rPr>
              <a:t>Access</a:t>
            </a:r>
            <a:r>
              <a:rPr lang="en-GB" sz="1100" dirty="0">
                <a:solidFill>
                  <a:schemeClr val="bg1"/>
                </a:solidFill>
                <a:latin typeface="Century Gothic" panose="020B0502020202020204" pitchFamily="34" charset="0"/>
              </a:rPr>
              <a:t> to bring in a fundraising consultant.</a:t>
            </a:r>
            <a:endParaRPr lang="en-GB" sz="1100" dirty="0"/>
          </a:p>
        </p:txBody>
      </p:sp>
    </p:spTree>
    <p:extLst>
      <p:ext uri="{BB962C8B-B14F-4D97-AF65-F5344CB8AC3E}">
        <p14:creationId xmlns:p14="http://schemas.microsoft.com/office/powerpoint/2010/main" val="356695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Awards            Use of Grant              Benefits             Case Studies              </a:t>
            </a:r>
            <a:r>
              <a:rPr lang="en-GB" sz="1600" b="1">
                <a:solidFill>
                  <a:schemeClr val="bg1"/>
                </a:solidFill>
                <a:latin typeface="Century Gothic" panose="020B0502020202020204" pitchFamily="34" charset="0"/>
              </a:rPr>
              <a:t>Lessons</a:t>
            </a:r>
            <a:r>
              <a:rPr lang="en-GB" sz="1600">
                <a:solidFill>
                  <a:srgbClr val="A191D3"/>
                </a:solidFill>
                <a:latin typeface="Century Gothic" panose="020B0502020202020204" pitchFamily="34" charset="0"/>
              </a:rPr>
              <a:t>      </a:t>
            </a:r>
            <a:endParaRPr lang="en-GB" sz="1200">
              <a:solidFill>
                <a:srgbClr val="A191D3"/>
              </a:solidFill>
              <a:latin typeface="Century Gothic" panose="020B0502020202020204" pitchFamily="34" charset="0"/>
            </a:endParaRPr>
          </a:p>
        </p:txBody>
      </p:sp>
      <p:sp>
        <p:nvSpPr>
          <p:cNvPr id="2" name="Rectangle 1">
            <a:extLst>
              <a:ext uri="{FF2B5EF4-FFF2-40B4-BE49-F238E27FC236}">
                <a16:creationId xmlns:a16="http://schemas.microsoft.com/office/drawing/2014/main" id="{5527A740-7824-CE19-F67A-94EE6A8762C7}"/>
              </a:ext>
            </a:extLst>
          </p:cNvPr>
          <p:cNvSpPr/>
          <p:nvPr/>
        </p:nvSpPr>
        <p:spPr>
          <a:xfrm>
            <a:off x="168171" y="600354"/>
            <a:ext cx="11653715" cy="5232202"/>
          </a:xfrm>
          <a:prstGeom prst="rect">
            <a:avLst/>
          </a:prstGeom>
          <a:ln w="12700">
            <a:noFill/>
          </a:ln>
        </p:spPr>
        <p:txBody>
          <a:bodyPr wrap="square">
            <a:spAutoFit/>
          </a:bodyPr>
          <a:lstStyle/>
          <a:p>
            <a:pPr fontAlgn="b">
              <a:spcAft>
                <a:spcPts val="600"/>
              </a:spcAft>
            </a:pPr>
            <a:endParaRPr lang="en-GB" sz="1400">
              <a:solidFill>
                <a:srgbClr val="FFFF00"/>
              </a:solidFill>
              <a:latin typeface="Century Gothic" panose="020B0502020202020204" pitchFamily="34" charset="0"/>
            </a:endParaRPr>
          </a:p>
          <a:p>
            <a:pPr marL="285750" indent="-285750" fontAlgn="b">
              <a:spcAft>
                <a:spcPts val="600"/>
              </a:spcAft>
              <a:buFont typeface="Arial" panose="020B0604020202020204" pitchFamily="34" charset="0"/>
              <a:buChar char="•"/>
            </a:pPr>
            <a:r>
              <a:rPr lang="en-GB" sz="1400">
                <a:solidFill>
                  <a:schemeClr val="bg1"/>
                </a:solidFill>
                <a:latin typeface="Century Gothic" panose="020B0502020202020204" pitchFamily="34" charset="0"/>
              </a:rPr>
              <a:t>BSGs were successful overall, and worth Access spending £1m of endowment on.  It benefitted and reassured both investors and investees at a time when everything was very fragile. Evidence suggests that it supported many organisations to emerge stronger from the pandemic, and for at least some helped them to survive when they might not have done otherwise</a:t>
            </a:r>
          </a:p>
          <a:p>
            <a:pPr marL="285750" indent="-285750" fontAlgn="b">
              <a:spcAft>
                <a:spcPts val="600"/>
              </a:spcAft>
              <a:buFont typeface="Arial" panose="020B0604020202020204" pitchFamily="34" charset="0"/>
              <a:buChar char="•"/>
            </a:pPr>
            <a:endParaRPr lang="en-GB" sz="1400">
              <a:solidFill>
                <a:schemeClr val="bg1"/>
              </a:solidFill>
              <a:latin typeface="Century Gothic" panose="020B0502020202020204" pitchFamily="34" charset="0"/>
            </a:endParaRPr>
          </a:p>
          <a:p>
            <a:pPr marL="285750" indent="-285750" fontAlgn="b">
              <a:spcAft>
                <a:spcPts val="600"/>
              </a:spcAft>
              <a:buFont typeface="Arial" panose="020B0604020202020204" pitchFamily="34" charset="0"/>
              <a:buChar char="•"/>
            </a:pPr>
            <a:r>
              <a:rPr lang="en-GB" sz="1400">
                <a:solidFill>
                  <a:schemeClr val="bg1"/>
                </a:solidFill>
                <a:latin typeface="Century Gothic" panose="020B0502020202020204" pitchFamily="34" charset="0"/>
              </a:rPr>
              <a:t>The situation was scary and very uncertain for many.  Often external support was vital, both practically and emotionally.  In other cases the uncertainty meant that it was difficult to predict where external support could make a difference, and sometimes it turned out that it couldn’t really help.  This was always likely to be the case, and if anything it was surprising that this seemed to be what happened in a small minority of cases</a:t>
            </a:r>
          </a:p>
          <a:p>
            <a:pPr marL="285750" indent="-285750" fontAlgn="b">
              <a:spcAft>
                <a:spcPts val="600"/>
              </a:spcAft>
              <a:buFont typeface="Arial" panose="020B0604020202020204" pitchFamily="34" charset="0"/>
              <a:buChar char="•"/>
            </a:pPr>
            <a:endParaRPr lang="en-GB" sz="1400">
              <a:solidFill>
                <a:schemeClr val="bg1"/>
              </a:solidFill>
              <a:latin typeface="Century Gothic" panose="020B0502020202020204" pitchFamily="34" charset="0"/>
            </a:endParaRPr>
          </a:p>
          <a:p>
            <a:pPr marL="285750" indent="-285750" fontAlgn="b">
              <a:spcAft>
                <a:spcPts val="600"/>
              </a:spcAft>
              <a:buFont typeface="Arial" panose="020B0604020202020204" pitchFamily="34" charset="0"/>
              <a:buChar char="•"/>
            </a:pPr>
            <a:r>
              <a:rPr lang="en-GB" sz="1400">
                <a:solidFill>
                  <a:schemeClr val="bg1"/>
                </a:solidFill>
                <a:latin typeface="Century Gothic" panose="020B0502020202020204" pitchFamily="34" charset="0"/>
              </a:rPr>
              <a:t>There were real differences in how BSGs were used, and in how well investors and investees engaged in the process.  Not all money disbursed will have been essential or very well targeted.  But that was inevitable given the designed speed of deployment</a:t>
            </a:r>
          </a:p>
          <a:p>
            <a:pPr marL="285750" indent="-285750" fontAlgn="b">
              <a:spcAft>
                <a:spcPts val="600"/>
              </a:spcAft>
              <a:buFont typeface="Arial" panose="020B0604020202020204" pitchFamily="34" charset="0"/>
              <a:buChar char="•"/>
            </a:pPr>
            <a:endParaRPr lang="en-GB" sz="1400">
              <a:solidFill>
                <a:schemeClr val="bg1"/>
              </a:solidFill>
              <a:latin typeface="Century Gothic" panose="020B0502020202020204" pitchFamily="34" charset="0"/>
            </a:endParaRPr>
          </a:p>
          <a:p>
            <a:pPr marL="285750" indent="-285750" fontAlgn="b">
              <a:spcAft>
                <a:spcPts val="600"/>
              </a:spcAft>
              <a:buFont typeface="Arial" panose="020B0604020202020204" pitchFamily="34" charset="0"/>
              <a:buChar char="•"/>
            </a:pPr>
            <a:r>
              <a:rPr lang="en-GB" sz="1400">
                <a:solidFill>
                  <a:schemeClr val="bg1"/>
                </a:solidFill>
                <a:latin typeface="Century Gothic" panose="020B0502020202020204" pitchFamily="34" charset="0"/>
              </a:rPr>
              <a:t>Although a one-off crisis programme, it may hold wider lessons for Access around the value of post-investment support in enabling organisations to make best use of investment and continue to be resilient and grow.  Our partners often reflect the importance of such support, but how to resource it and how to organise it for greatest effectiveness are ongoing questions.   Board comments: Support is crucial, </a:t>
            </a:r>
            <a:r>
              <a:rPr lang="en-GB" sz="1400" err="1">
                <a:solidFill>
                  <a:schemeClr val="bg1"/>
                </a:solidFill>
                <a:latin typeface="Century Gothic" panose="020B0502020202020204" pitchFamily="34" charset="0"/>
              </a:rPr>
              <a:t>esp</a:t>
            </a:r>
            <a:r>
              <a:rPr lang="en-GB" sz="1400">
                <a:solidFill>
                  <a:schemeClr val="bg1"/>
                </a:solidFill>
                <a:latin typeface="Century Gothic" panose="020B0502020202020204" pitchFamily="34" charset="0"/>
              </a:rPr>
              <a:t> in difficult times, but how to source it and ensure value for money tricky </a:t>
            </a:r>
            <a:br>
              <a:rPr lang="en-GB" sz="1400">
                <a:solidFill>
                  <a:schemeClr val="bg1"/>
                </a:solidFill>
                <a:latin typeface="Century Gothic" panose="020B0502020202020204" pitchFamily="34" charset="0"/>
              </a:rPr>
            </a:br>
            <a:endParaRPr lang="en-GB" sz="1400">
              <a:solidFill>
                <a:schemeClr val="bg1"/>
              </a:solidFill>
              <a:latin typeface="Century Gothic" panose="020B0502020202020204" pitchFamily="34" charset="0"/>
            </a:endParaRPr>
          </a:p>
          <a:p>
            <a:pPr marL="285750" indent="-285750" fontAlgn="b">
              <a:spcAft>
                <a:spcPts val="600"/>
              </a:spcAft>
              <a:buFont typeface="Arial" panose="020B0604020202020204" pitchFamily="34" charset="0"/>
              <a:buChar char="•"/>
            </a:pPr>
            <a:r>
              <a:rPr lang="en-GB" sz="1400">
                <a:solidFill>
                  <a:schemeClr val="bg1"/>
                </a:solidFill>
                <a:latin typeface="Century Gothic" panose="020B0502020202020204" pitchFamily="34" charset="0"/>
              </a:rPr>
              <a:t>Representing around 4.1% of the value of Growth Fund grant/loan investments (£1 provided by Access endowment for every £24 originally invested), BSGs were a substantial but still reasonable value for money investment, and with hindsight the allocation and methodology adopted feels largely vindicated</a:t>
            </a:r>
            <a:endParaRPr lang="en-GB" sz="1400">
              <a:solidFill>
                <a:srgbClr val="FFFF00"/>
              </a:solidFill>
              <a:latin typeface="Century Gothic" panose="020B0502020202020204" pitchFamily="34" charset="0"/>
            </a:endParaRPr>
          </a:p>
        </p:txBody>
      </p:sp>
      <p:sp>
        <p:nvSpPr>
          <p:cNvPr id="5" name="Rectangle 4">
            <a:extLst>
              <a:ext uri="{FF2B5EF4-FFF2-40B4-BE49-F238E27FC236}">
                <a16:creationId xmlns:a16="http://schemas.microsoft.com/office/drawing/2014/main" id="{8C04C427-BAFE-D6E0-1C06-E288065B21A0}"/>
              </a:ext>
            </a:extLst>
          </p:cNvPr>
          <p:cNvSpPr/>
          <p:nvPr/>
        </p:nvSpPr>
        <p:spPr>
          <a:xfrm>
            <a:off x="91052" y="84911"/>
            <a:ext cx="6754916" cy="400110"/>
          </a:xfrm>
          <a:prstGeom prst="rect">
            <a:avLst/>
          </a:prstGeom>
          <a:solidFill>
            <a:schemeClr val="bg1">
              <a:lumMod val="95000"/>
            </a:schemeClr>
          </a:solidFill>
        </p:spPr>
        <p:txBody>
          <a:bodyPr wrap="square">
            <a:spAutoFit/>
          </a:bodyPr>
          <a:lstStyle/>
          <a:p>
            <a:pPr fontAlgn="b">
              <a:spcAft>
                <a:spcPts val="600"/>
              </a:spcAft>
            </a:pPr>
            <a:r>
              <a:rPr lang="en-GB" sz="2000" b="1">
                <a:solidFill>
                  <a:srgbClr val="523D98"/>
                </a:solidFill>
                <a:latin typeface="Century Gothic" panose="020B0502020202020204" pitchFamily="34" charset="0"/>
              </a:rPr>
              <a:t>What we have learnt from the BSG internal evaluation</a:t>
            </a:r>
            <a:endParaRPr lang="en-GB" sz="1600">
              <a:solidFill>
                <a:srgbClr val="523D98"/>
              </a:solidFill>
              <a:latin typeface="Century Gothic" panose="020B0502020202020204" pitchFamily="34" charset="0"/>
            </a:endParaRPr>
          </a:p>
        </p:txBody>
      </p:sp>
    </p:spTree>
    <p:extLst>
      <p:ext uri="{BB962C8B-B14F-4D97-AF65-F5344CB8AC3E}">
        <p14:creationId xmlns:p14="http://schemas.microsoft.com/office/powerpoint/2010/main" val="97943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10633"/>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Background </a:t>
            </a:r>
            <a:r>
              <a:rPr lang="en-GB" sz="1600">
                <a:solidFill>
                  <a:srgbClr val="A191D3"/>
                </a:solidFill>
                <a:latin typeface="Century Gothic" panose="020B0502020202020204" pitchFamily="34" charset="0"/>
              </a:rPr>
              <a:t>            Set-up             Awards            Use of Grant              Benefits             Case Studies              Lessons      </a:t>
            </a:r>
            <a:endParaRPr lang="en-GB" sz="1200">
              <a:solidFill>
                <a:srgbClr val="A191D3"/>
              </a:solidFill>
              <a:latin typeface="Century Gothic" panose="020B0502020202020204" pitchFamily="34" charset="0"/>
            </a:endParaRPr>
          </a:p>
        </p:txBody>
      </p:sp>
      <p:sp>
        <p:nvSpPr>
          <p:cNvPr id="2" name="Rectangle 1">
            <a:extLst>
              <a:ext uri="{FF2B5EF4-FFF2-40B4-BE49-F238E27FC236}">
                <a16:creationId xmlns:a16="http://schemas.microsoft.com/office/drawing/2014/main" id="{BE5B4483-BBF8-C2A5-9FB2-D15738706B27}"/>
              </a:ext>
            </a:extLst>
          </p:cNvPr>
          <p:cNvSpPr/>
          <p:nvPr/>
        </p:nvSpPr>
        <p:spPr>
          <a:xfrm>
            <a:off x="91052" y="84912"/>
            <a:ext cx="3229091"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About the Growth Fund</a:t>
            </a:r>
            <a:endParaRPr lang="en-GB" sz="1600">
              <a:solidFill>
                <a:srgbClr val="523D98"/>
              </a:solidFill>
              <a:latin typeface="Century Gothic" panose="020B0502020202020204" pitchFamily="34" charset="0"/>
            </a:endParaRPr>
          </a:p>
        </p:txBody>
      </p:sp>
      <p:sp>
        <p:nvSpPr>
          <p:cNvPr id="5" name="Rectangle 4">
            <a:extLst>
              <a:ext uri="{FF2B5EF4-FFF2-40B4-BE49-F238E27FC236}">
                <a16:creationId xmlns:a16="http://schemas.microsoft.com/office/drawing/2014/main" id="{AA932A26-3B88-8FDF-CD7A-776D2784E399}"/>
              </a:ext>
            </a:extLst>
          </p:cNvPr>
          <p:cNvSpPr/>
          <p:nvPr/>
        </p:nvSpPr>
        <p:spPr>
          <a:xfrm>
            <a:off x="168171" y="702093"/>
            <a:ext cx="11741063" cy="6078587"/>
          </a:xfrm>
          <a:prstGeom prst="rect">
            <a:avLst/>
          </a:prstGeom>
          <a:noFill/>
        </p:spPr>
        <p:txBody>
          <a:bodyPr wrap="square">
            <a:spAutoFit/>
          </a:bodyPr>
          <a:lstStyle/>
          <a:p>
            <a:pPr algn="just" fontAlgn="b">
              <a:spcAft>
                <a:spcPts val="600"/>
              </a:spcAft>
            </a:pPr>
            <a:r>
              <a:rPr lang="en-GB" sz="1200">
                <a:solidFill>
                  <a:schemeClr val="bg1"/>
                </a:solidFill>
                <a:latin typeface="Century Gothic" panose="020B0502020202020204" pitchFamily="34" charset="0"/>
              </a:rPr>
              <a:t>This report examines the learnings from a rapid programme to offer </a:t>
            </a:r>
            <a:r>
              <a:rPr lang="en-GB" sz="1600" b="1">
                <a:solidFill>
                  <a:schemeClr val="accent5"/>
                </a:solidFill>
                <a:latin typeface="Century Gothic" panose="020B0502020202020204" pitchFamily="34" charset="0"/>
              </a:rPr>
              <a:t>grants for business support </a:t>
            </a:r>
            <a:r>
              <a:rPr lang="en-GB" sz="1200">
                <a:solidFill>
                  <a:schemeClr val="bg1"/>
                </a:solidFill>
                <a:latin typeface="Century Gothic" panose="020B0502020202020204" pitchFamily="34" charset="0"/>
              </a:rPr>
              <a:t>for organisations who had received investment from the </a:t>
            </a:r>
            <a:r>
              <a:rPr lang="en-GB" sz="1600" b="1">
                <a:solidFill>
                  <a:schemeClr val="accent5"/>
                </a:solidFill>
                <a:latin typeface="Century Gothic" panose="020B0502020202020204" pitchFamily="34" charset="0"/>
              </a:rPr>
              <a:t>Growth Fund</a:t>
            </a:r>
            <a:r>
              <a:rPr lang="en-GB" sz="1200">
                <a:solidFill>
                  <a:schemeClr val="bg1"/>
                </a:solidFill>
                <a:latin typeface="Century Gothic" panose="020B0502020202020204" pitchFamily="34" charset="0"/>
              </a:rPr>
              <a:t>, to help them cope with the pandemic that arrived suddenly in 2020 and had disrupted their trading models.</a:t>
            </a:r>
          </a:p>
          <a:p>
            <a:pPr algn="just" fontAlgn="b">
              <a:spcAft>
                <a:spcPts val="600"/>
              </a:spcAft>
            </a:pPr>
            <a:r>
              <a:rPr lang="en-GB" sz="1200">
                <a:solidFill>
                  <a:schemeClr val="bg1"/>
                </a:solidFill>
                <a:latin typeface="Century Gothic" panose="020B0502020202020204" pitchFamily="34" charset="0"/>
              </a:rPr>
              <a:t>The Growth Fund partners, including Access, have separately produced many reports on that Fund as a whole, and further details can be found </a:t>
            </a:r>
            <a:r>
              <a:rPr lang="en-GB" sz="1200" b="1">
                <a:solidFill>
                  <a:schemeClr val="accent5"/>
                </a:solidFill>
                <a:latin typeface="Century Gothic" panose="020B0502020202020204" pitchFamily="34" charset="0"/>
                <a:hlinkClick r:id="rId3">
                  <a:extLst>
                    <a:ext uri="{A12FA001-AC4F-418D-AE19-62706E023703}">
                      <ahyp:hlinkClr xmlns:ahyp="http://schemas.microsoft.com/office/drawing/2018/hyperlinkcolor" val="tx"/>
                    </a:ext>
                  </a:extLst>
                </a:hlinkClick>
              </a:rPr>
              <a:t>here</a:t>
            </a:r>
            <a:r>
              <a:rPr lang="en-GB" sz="1200">
                <a:solidFill>
                  <a:schemeClr val="bg1"/>
                </a:solidFill>
                <a:latin typeface="Century Gothic" panose="020B0502020202020204" pitchFamily="34" charset="0"/>
              </a:rPr>
              <a:t>. </a:t>
            </a:r>
          </a:p>
          <a:p>
            <a:pPr algn="just" fontAlgn="b">
              <a:spcAft>
                <a:spcPts val="600"/>
              </a:spcAft>
            </a:pPr>
            <a:endParaRPr lang="en-GB" sz="1200">
              <a:solidFill>
                <a:schemeClr val="bg1"/>
              </a:solidFill>
              <a:latin typeface="Century Gothic" panose="020B0502020202020204" pitchFamily="34" charset="0"/>
            </a:endParaRPr>
          </a:p>
          <a:p>
            <a:pPr algn="just" fontAlgn="b">
              <a:spcAft>
                <a:spcPts val="600"/>
              </a:spcAft>
            </a:pPr>
            <a:r>
              <a:rPr lang="en-GB" sz="1200">
                <a:solidFill>
                  <a:schemeClr val="bg1"/>
                </a:solidFill>
                <a:latin typeface="Century Gothic" panose="020B0502020202020204" pitchFamily="34" charset="0"/>
              </a:rPr>
              <a:t>However some basic facts about the Growth Fund are listed below, and these should provide sufficient background to understand the context of this report.</a:t>
            </a:r>
          </a:p>
          <a:p>
            <a:pPr algn="just" fontAlgn="b">
              <a:spcAft>
                <a:spcPts val="600"/>
              </a:spcAft>
            </a:pPr>
            <a:endParaRPr lang="en-GB" sz="1200">
              <a:solidFill>
                <a:schemeClr val="bg1"/>
              </a:solidFill>
              <a:latin typeface="Century Gothic" panose="020B0502020202020204" pitchFamily="34" charset="0"/>
            </a:endParaRPr>
          </a:p>
          <a:p>
            <a:pPr marL="171450" indent="-171450" algn="just" fontAlgn="b">
              <a:spcAft>
                <a:spcPts val="1200"/>
              </a:spcAft>
              <a:buFont typeface="Arial" panose="020B0604020202020204" pitchFamily="34" charset="0"/>
              <a:buChar char="•"/>
            </a:pPr>
            <a:r>
              <a:rPr lang="en-GB" sz="1200">
                <a:solidFill>
                  <a:schemeClr val="bg1"/>
                </a:solidFill>
                <a:latin typeface="Century Gothic" panose="020B0502020202020204" pitchFamily="34" charset="0"/>
              </a:rPr>
              <a:t>The Growth Fund is delivered by three partners, </a:t>
            </a:r>
            <a:r>
              <a:rPr lang="en-GB" sz="1600" b="1">
                <a:solidFill>
                  <a:schemeClr val="accent5"/>
                </a:solidFill>
                <a:latin typeface="Century Gothic" panose="020B0502020202020204" pitchFamily="34" charset="0"/>
              </a:rPr>
              <a:t>Better Society Capital</a:t>
            </a:r>
            <a:r>
              <a:rPr lang="en-GB" sz="1200">
                <a:solidFill>
                  <a:schemeClr val="bg1"/>
                </a:solidFill>
                <a:latin typeface="Century Gothic" panose="020B0502020202020204" pitchFamily="34" charset="0"/>
              </a:rPr>
              <a:t>, </a:t>
            </a:r>
            <a:r>
              <a:rPr lang="en-GB" sz="1600" b="1">
                <a:solidFill>
                  <a:schemeClr val="accent5"/>
                </a:solidFill>
                <a:latin typeface="Century Gothic" panose="020B0502020202020204" pitchFamily="34" charset="0"/>
              </a:rPr>
              <a:t>the</a:t>
            </a:r>
            <a:r>
              <a:rPr lang="en-GB" sz="1200">
                <a:solidFill>
                  <a:schemeClr val="bg1"/>
                </a:solidFill>
                <a:latin typeface="Century Gothic" panose="020B0502020202020204" pitchFamily="34" charset="0"/>
              </a:rPr>
              <a:t> </a:t>
            </a:r>
            <a:r>
              <a:rPr lang="en-GB" sz="1600" b="1">
                <a:solidFill>
                  <a:schemeClr val="accent5"/>
                </a:solidFill>
                <a:latin typeface="Century Gothic" panose="020B0502020202020204" pitchFamily="34" charset="0"/>
              </a:rPr>
              <a:t>National Lottery Community Fund</a:t>
            </a:r>
            <a:r>
              <a:rPr lang="en-GB" sz="1200">
                <a:solidFill>
                  <a:schemeClr val="bg1"/>
                </a:solidFill>
                <a:latin typeface="Century Gothic" panose="020B0502020202020204" pitchFamily="34" charset="0"/>
              </a:rPr>
              <a:t>, and </a:t>
            </a:r>
            <a:r>
              <a:rPr lang="en-GB" sz="1600" b="1">
                <a:solidFill>
                  <a:schemeClr val="accent5"/>
                </a:solidFill>
                <a:latin typeface="Century Gothic" panose="020B0502020202020204" pitchFamily="34" charset="0"/>
              </a:rPr>
              <a:t>Access</a:t>
            </a:r>
            <a:r>
              <a:rPr lang="en-GB" sz="1200">
                <a:solidFill>
                  <a:schemeClr val="bg1"/>
                </a:solidFill>
                <a:latin typeface="Century Gothic" panose="020B0502020202020204" pitchFamily="34" charset="0"/>
              </a:rPr>
              <a:t>, and launched in 2016</a:t>
            </a:r>
          </a:p>
          <a:p>
            <a:pPr marL="171450" indent="-171450" algn="just" fontAlgn="b">
              <a:spcAft>
                <a:spcPts val="1200"/>
              </a:spcAft>
              <a:buFont typeface="Arial" panose="020B0604020202020204" pitchFamily="34" charset="0"/>
              <a:buChar char="•"/>
            </a:pPr>
            <a:r>
              <a:rPr lang="en-GB" sz="1200">
                <a:solidFill>
                  <a:schemeClr val="bg1"/>
                </a:solidFill>
                <a:latin typeface="Century Gothic" panose="020B0502020202020204" pitchFamily="34" charset="0"/>
              </a:rPr>
              <a:t>The overall funding pot for Growth Fund was </a:t>
            </a:r>
            <a:r>
              <a:rPr lang="en-GB" sz="1600" b="1">
                <a:solidFill>
                  <a:schemeClr val="accent5"/>
                </a:solidFill>
                <a:latin typeface="Century Gothic" panose="020B0502020202020204" pitchFamily="34" charset="0"/>
              </a:rPr>
              <a:t>£45m</a:t>
            </a:r>
            <a:r>
              <a:rPr lang="en-GB" sz="1200">
                <a:solidFill>
                  <a:schemeClr val="bg1"/>
                </a:solidFill>
                <a:latin typeface="Century Gothic" panose="020B0502020202020204" pitchFamily="34" charset="0"/>
              </a:rPr>
              <a:t>, being £22.5m repayable capital from Better Society Capital, blended with £22.5m of grant subsidy from the National Lottery Community Fund.  Some other co-investors also provided finance for some of the Fund’s funds.  Access did not provide finance but plays a role in the management and administration of the fund</a:t>
            </a:r>
          </a:p>
          <a:p>
            <a:pPr marL="171450" indent="-171450" algn="just" fontAlgn="b">
              <a:spcAft>
                <a:spcPts val="1200"/>
              </a:spcAft>
              <a:buFont typeface="Arial" panose="020B0604020202020204" pitchFamily="34" charset="0"/>
              <a:buChar char="•"/>
            </a:pPr>
            <a:r>
              <a:rPr lang="en-GB" sz="1200">
                <a:solidFill>
                  <a:schemeClr val="bg1"/>
                </a:solidFill>
                <a:latin typeface="Century Gothic" panose="020B0502020202020204" pitchFamily="34" charset="0"/>
              </a:rPr>
              <a:t>The funding pot was made available to prospective social investors to apply for, and ultimately </a:t>
            </a:r>
            <a:r>
              <a:rPr lang="en-GB" sz="1600" b="1">
                <a:solidFill>
                  <a:schemeClr val="accent5"/>
                </a:solidFill>
                <a:latin typeface="Century Gothic" panose="020B0502020202020204" pitchFamily="34" charset="0"/>
              </a:rPr>
              <a:t>16 different funds </a:t>
            </a:r>
            <a:r>
              <a:rPr lang="en-GB" sz="1200">
                <a:solidFill>
                  <a:schemeClr val="bg1"/>
                </a:solidFill>
                <a:latin typeface="Century Gothic" panose="020B0502020202020204" pitchFamily="34" charset="0"/>
              </a:rPr>
              <a:t>(across 14 different social investors) were created (between 2016-2020), all offering small scale (max. £150k) simple, unsecured loan products to charities and social enterprises</a:t>
            </a:r>
          </a:p>
          <a:p>
            <a:pPr marL="171450" indent="-171450" algn="just" fontAlgn="b">
              <a:spcAft>
                <a:spcPts val="1200"/>
              </a:spcAft>
              <a:buFont typeface="Arial" panose="020B0604020202020204" pitchFamily="34" charset="0"/>
              <a:buChar char="•"/>
            </a:pPr>
            <a:r>
              <a:rPr lang="en-GB" sz="1200">
                <a:solidFill>
                  <a:schemeClr val="bg1"/>
                </a:solidFill>
                <a:latin typeface="Century Gothic" panose="020B0502020202020204" pitchFamily="34" charset="0"/>
              </a:rPr>
              <a:t>Three different types of Grant (called A, B and C) were offered to social investors alongside repayable capital from Better Society Capital.  The grant types variously addressed issues of fund cost viability, risk and affordability of product.  “Grant C” was grant to be passed through to charities and social enterprises alongside repayable investment, and as the next slide sets out, Access grants for business support during Covid were matched by a special additional release of Grant C for investors to pass on as cash grants to support vulnerable investees</a:t>
            </a:r>
          </a:p>
          <a:p>
            <a:pPr marL="171450" indent="-171450" algn="just" fontAlgn="b">
              <a:spcAft>
                <a:spcPts val="1200"/>
              </a:spcAft>
              <a:buFont typeface="Arial" panose="020B0604020202020204" pitchFamily="34" charset="0"/>
              <a:buChar char="•"/>
            </a:pPr>
            <a:r>
              <a:rPr lang="en-GB" sz="1200">
                <a:solidFill>
                  <a:schemeClr val="bg1"/>
                </a:solidFill>
                <a:latin typeface="Century Gothic" panose="020B0502020202020204" pitchFamily="34" charset="0"/>
              </a:rPr>
              <a:t>In total, with some recycling of the funds available, Growth Fund made 724 investments totalling £48.6m </a:t>
            </a:r>
            <a:r>
              <a:rPr lang="en-GB" sz="1600" b="1">
                <a:solidFill>
                  <a:schemeClr val="accent5"/>
                </a:solidFill>
                <a:latin typeface="Century Gothic" panose="020B0502020202020204" pitchFamily="34" charset="0"/>
              </a:rPr>
              <a:t>(average size of investment £67k) </a:t>
            </a:r>
            <a:r>
              <a:rPr lang="en-GB" sz="1200">
                <a:solidFill>
                  <a:schemeClr val="bg1"/>
                </a:solidFill>
                <a:latin typeface="Century Gothic" panose="020B0502020202020204" pitchFamily="34" charset="0"/>
              </a:rPr>
              <a:t>by the time all funds eventually closed to deployment in December 2022</a:t>
            </a:r>
          </a:p>
          <a:p>
            <a:pPr marL="171450" indent="-171450" algn="just" fontAlgn="b">
              <a:spcAft>
                <a:spcPts val="1200"/>
              </a:spcAft>
              <a:buFont typeface="Arial" panose="020B0604020202020204" pitchFamily="34" charset="0"/>
              <a:buChar char="•"/>
            </a:pPr>
            <a:r>
              <a:rPr lang="en-GB" sz="1200">
                <a:solidFill>
                  <a:schemeClr val="bg1"/>
                </a:solidFill>
                <a:latin typeface="Century Gothic" panose="020B0502020202020204" pitchFamily="34" charset="0"/>
              </a:rPr>
              <a:t>At the time of the pandemic in March 2020, the point at which the story of this Business Support Grant scheme starts, there were a total of</a:t>
            </a:r>
            <a:br>
              <a:rPr lang="en-GB" sz="1200">
                <a:solidFill>
                  <a:schemeClr val="bg1"/>
                </a:solidFill>
                <a:latin typeface="Century Gothic" panose="020B0502020202020204" pitchFamily="34" charset="0"/>
              </a:rPr>
            </a:br>
            <a:r>
              <a:rPr lang="en-GB" sz="1600" b="1">
                <a:solidFill>
                  <a:schemeClr val="accent5"/>
                </a:solidFill>
                <a:latin typeface="Century Gothic" panose="020B0502020202020204" pitchFamily="34" charset="0"/>
              </a:rPr>
              <a:t>334 live investments</a:t>
            </a:r>
            <a:r>
              <a:rPr lang="en-GB" sz="1200">
                <a:solidFill>
                  <a:schemeClr val="bg1"/>
                </a:solidFill>
                <a:latin typeface="Century Gothic" panose="020B0502020202020204" pitchFamily="34" charset="0"/>
              </a:rPr>
              <a:t> (excluding those which had already fully repaid)</a:t>
            </a:r>
          </a:p>
          <a:p>
            <a:pPr algn="just" fontAlgn="b">
              <a:spcAft>
                <a:spcPts val="600"/>
              </a:spcAft>
            </a:pPr>
            <a:endParaRPr lang="en-GB" sz="12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2189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10633"/>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b="1">
                <a:solidFill>
                  <a:schemeClr val="bg1"/>
                </a:solidFill>
                <a:latin typeface="Century Gothic" panose="020B0502020202020204" pitchFamily="34" charset="0"/>
              </a:rPr>
              <a:t>Background </a:t>
            </a:r>
            <a:r>
              <a:rPr lang="en-GB" sz="1600">
                <a:solidFill>
                  <a:srgbClr val="A191D3"/>
                </a:solidFill>
                <a:latin typeface="Century Gothic" panose="020B0502020202020204" pitchFamily="34" charset="0"/>
              </a:rPr>
              <a:t>            Set-up             Awards            Use of Grant              Benefits             Case Studies              Lessons      </a:t>
            </a:r>
            <a:endParaRPr lang="en-GB" sz="1200">
              <a:solidFill>
                <a:srgbClr val="A191D3"/>
              </a:solidFill>
              <a:latin typeface="Century Gothic" panose="020B0502020202020204" pitchFamily="34" charset="0"/>
            </a:endParaRPr>
          </a:p>
        </p:txBody>
      </p:sp>
      <p:sp>
        <p:nvSpPr>
          <p:cNvPr id="2" name="Rectangle 1">
            <a:extLst>
              <a:ext uri="{FF2B5EF4-FFF2-40B4-BE49-F238E27FC236}">
                <a16:creationId xmlns:a16="http://schemas.microsoft.com/office/drawing/2014/main" id="{BE5B4483-BBF8-C2A5-9FB2-D15738706B27}"/>
              </a:ext>
            </a:extLst>
          </p:cNvPr>
          <p:cNvSpPr/>
          <p:nvPr/>
        </p:nvSpPr>
        <p:spPr>
          <a:xfrm>
            <a:off x="91052" y="84912"/>
            <a:ext cx="7335660"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When and Why Access delivered Business Support Grants</a:t>
            </a:r>
            <a:endParaRPr lang="en-GB" sz="1600">
              <a:solidFill>
                <a:srgbClr val="523D98"/>
              </a:solidFill>
              <a:latin typeface="Century Gothic" panose="020B0502020202020204" pitchFamily="34" charset="0"/>
            </a:endParaRPr>
          </a:p>
        </p:txBody>
      </p:sp>
      <p:sp>
        <p:nvSpPr>
          <p:cNvPr id="7" name="Rectangle 6">
            <a:extLst>
              <a:ext uri="{FF2B5EF4-FFF2-40B4-BE49-F238E27FC236}">
                <a16:creationId xmlns:a16="http://schemas.microsoft.com/office/drawing/2014/main" id="{0526CDDF-C74C-429D-3BF2-33EDBD2A1A59}"/>
              </a:ext>
            </a:extLst>
          </p:cNvPr>
          <p:cNvSpPr/>
          <p:nvPr/>
        </p:nvSpPr>
        <p:spPr>
          <a:xfrm>
            <a:off x="91053" y="914400"/>
            <a:ext cx="1352157" cy="23557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391C2B0-96E3-AAD4-08AB-46644969CAFF}"/>
              </a:ext>
            </a:extLst>
          </p:cNvPr>
          <p:cNvSpPr/>
          <p:nvPr/>
        </p:nvSpPr>
        <p:spPr>
          <a:xfrm>
            <a:off x="1443210" y="914401"/>
            <a:ext cx="9639761" cy="235574"/>
          </a:xfrm>
          <a:prstGeom prst="rect">
            <a:avLst/>
          </a:prstGeom>
          <a:solidFill>
            <a:schemeClr val="bg1">
              <a:alpha val="1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3CDAA2D-B1E5-338D-3FB1-8A68A02A8AC5}"/>
              </a:ext>
            </a:extLst>
          </p:cNvPr>
          <p:cNvSpPr/>
          <p:nvPr/>
        </p:nvSpPr>
        <p:spPr>
          <a:xfrm>
            <a:off x="91052" y="1149974"/>
            <a:ext cx="11917334" cy="430887"/>
          </a:xfrm>
          <a:prstGeom prst="rect">
            <a:avLst/>
          </a:prstGeom>
        </p:spPr>
        <p:txBody>
          <a:bodyPr wrap="square">
            <a:spAutoFit/>
          </a:bodyPr>
          <a:lstStyle/>
          <a:p>
            <a:pPr algn="just" fontAlgn="b">
              <a:tabLst>
                <a:tab pos="628650" algn="l"/>
                <a:tab pos="1255713" algn="l"/>
                <a:tab pos="1884363" algn="l"/>
                <a:tab pos="2511425" algn="l"/>
                <a:tab pos="3140075" algn="l"/>
                <a:tab pos="3767138" algn="l"/>
                <a:tab pos="4395788" algn="l"/>
                <a:tab pos="5024438" algn="l"/>
                <a:tab pos="5651500" algn="l"/>
                <a:tab pos="6280150" algn="l"/>
                <a:tab pos="6907213" algn="l"/>
                <a:tab pos="7535863" algn="l"/>
                <a:tab pos="8162925" algn="l"/>
                <a:tab pos="8791575" algn="l"/>
                <a:tab pos="9418638" algn="l"/>
                <a:tab pos="10047288" algn="l"/>
                <a:tab pos="10675938" algn="l"/>
                <a:tab pos="11303000" algn="l"/>
              </a:tabLst>
            </a:pPr>
            <a:r>
              <a:rPr lang="en-GB" sz="1100" b="1">
                <a:solidFill>
                  <a:schemeClr val="accent5"/>
                </a:solidFill>
                <a:latin typeface="Calibri" panose="020F0502020204030204" pitchFamily="34" charset="0"/>
              </a:rPr>
              <a:t>Mar	Apr	</a:t>
            </a:r>
            <a:r>
              <a:rPr lang="en-GB" sz="1100">
                <a:solidFill>
                  <a:schemeClr val="bg1">
                    <a:lumMod val="85000"/>
                  </a:schemeClr>
                </a:solidFill>
                <a:latin typeface="Calibri" panose="020F0502020204030204" pitchFamily="34" charset="0"/>
              </a:rPr>
              <a:t>May	Jun	Jul	Aug	Sep	Oct	Nov	Dec	Jan	Feb	Mar	Apr	May	Jun	Jul	Aug</a:t>
            </a:r>
          </a:p>
          <a:p>
            <a:pPr algn="just" fontAlgn="b">
              <a:spcAft>
                <a:spcPts val="600"/>
              </a:spcAft>
              <a:tabLst>
                <a:tab pos="628650" algn="l"/>
                <a:tab pos="1255713" algn="l"/>
                <a:tab pos="1884363" algn="l"/>
                <a:tab pos="2511425" algn="l"/>
                <a:tab pos="3140075" algn="l"/>
                <a:tab pos="3767138" algn="l"/>
                <a:tab pos="4395788" algn="l"/>
                <a:tab pos="5024438" algn="l"/>
                <a:tab pos="5651500" algn="l"/>
                <a:tab pos="6280150" algn="l"/>
                <a:tab pos="6907213" algn="l"/>
                <a:tab pos="7535863" algn="l"/>
                <a:tab pos="8162925" algn="l"/>
                <a:tab pos="8791575" algn="l"/>
                <a:tab pos="9418638" algn="l"/>
                <a:tab pos="10047288" algn="l"/>
                <a:tab pos="10675938" algn="l"/>
                <a:tab pos="11303000" algn="l"/>
              </a:tabLst>
            </a:pPr>
            <a:r>
              <a:rPr lang="en-GB" sz="1100">
                <a:solidFill>
                  <a:schemeClr val="accent5"/>
                </a:solidFill>
                <a:latin typeface="Calibri" panose="020F0502020204030204" pitchFamily="34" charset="0"/>
              </a:rPr>
              <a:t>2020</a:t>
            </a:r>
            <a:r>
              <a:rPr lang="en-GB" sz="1100">
                <a:solidFill>
                  <a:schemeClr val="bg1"/>
                </a:solidFill>
                <a:latin typeface="Calibri" panose="020F0502020204030204" pitchFamily="34" charset="0"/>
              </a:rPr>
              <a:t>										</a:t>
            </a:r>
            <a:r>
              <a:rPr lang="en-GB" sz="1100">
                <a:solidFill>
                  <a:schemeClr val="bg1">
                    <a:lumMod val="85000"/>
                  </a:schemeClr>
                </a:solidFill>
                <a:latin typeface="Calibri" panose="020F0502020204030204" pitchFamily="34" charset="0"/>
              </a:rPr>
              <a:t>2021</a:t>
            </a:r>
          </a:p>
        </p:txBody>
      </p:sp>
      <p:sp>
        <p:nvSpPr>
          <p:cNvPr id="10" name="Rectangle 9">
            <a:extLst>
              <a:ext uri="{FF2B5EF4-FFF2-40B4-BE49-F238E27FC236}">
                <a16:creationId xmlns:a16="http://schemas.microsoft.com/office/drawing/2014/main" id="{7BF52B08-828E-67F5-8864-65D292244B78}"/>
              </a:ext>
            </a:extLst>
          </p:cNvPr>
          <p:cNvSpPr/>
          <p:nvPr/>
        </p:nvSpPr>
        <p:spPr>
          <a:xfrm>
            <a:off x="84086" y="1584841"/>
            <a:ext cx="3063151" cy="5186035"/>
          </a:xfrm>
          <a:prstGeom prst="rect">
            <a:avLst/>
          </a:prstGeom>
        </p:spPr>
        <p:txBody>
          <a:bodyPr wrap="square">
            <a:spAutoFit/>
          </a:bodyPr>
          <a:lstStyle/>
          <a:p>
            <a:pPr fontAlgn="b">
              <a:spcAft>
                <a:spcPts val="600"/>
              </a:spcAft>
            </a:pPr>
            <a:r>
              <a:rPr lang="en-GB" b="1">
                <a:solidFill>
                  <a:schemeClr val="accent5"/>
                </a:solidFill>
                <a:latin typeface="Century Gothic" panose="020B0502020202020204" pitchFamily="34" charset="0"/>
              </a:rPr>
              <a:t>Key Dates</a:t>
            </a:r>
          </a:p>
          <a:p>
            <a:pPr fontAlgn="b">
              <a:spcAft>
                <a:spcPts val="600"/>
              </a:spcAft>
            </a:pPr>
            <a:endParaRPr lang="en-GB" sz="300" b="1">
              <a:solidFill>
                <a:schemeClr val="accent5"/>
              </a:solidFill>
              <a:latin typeface="Century Gothic" panose="020B0502020202020204" pitchFamily="34" charset="0"/>
            </a:endParaRPr>
          </a:p>
          <a:p>
            <a:pPr marL="804863" indent="-804863" fontAlgn="b">
              <a:spcAft>
                <a:spcPts val="600"/>
              </a:spcAft>
            </a:pPr>
            <a:r>
              <a:rPr lang="en-GB" sz="1100" b="1" u="sng">
                <a:solidFill>
                  <a:schemeClr val="accent5"/>
                </a:solidFill>
                <a:latin typeface="Century Gothic" panose="020B0502020202020204" pitchFamily="34" charset="0"/>
              </a:rPr>
              <a:t>2020</a:t>
            </a:r>
          </a:p>
          <a:p>
            <a:pPr marL="804863" indent="-804863" fontAlgn="b">
              <a:spcAft>
                <a:spcPts val="600"/>
              </a:spcAft>
            </a:pPr>
            <a:r>
              <a:rPr lang="en-GB" sz="1100" b="1">
                <a:solidFill>
                  <a:schemeClr val="accent5"/>
                </a:solidFill>
                <a:latin typeface="Century Gothic" panose="020B0502020202020204" pitchFamily="34" charset="0"/>
              </a:rPr>
              <a:t>16 Mar	</a:t>
            </a:r>
            <a:r>
              <a:rPr lang="en-GB" sz="1100">
                <a:solidFill>
                  <a:schemeClr val="accent5"/>
                </a:solidFill>
                <a:latin typeface="Century Gothic" panose="020B0502020202020204" pitchFamily="34" charset="0"/>
              </a:rPr>
              <a:t>Government discourages all non-essential contact and travel</a:t>
            </a:r>
          </a:p>
          <a:p>
            <a:pPr marL="804863" indent="-804863" fontAlgn="b">
              <a:spcAft>
                <a:spcPts val="600"/>
              </a:spcAft>
            </a:pPr>
            <a:r>
              <a:rPr lang="en-GB" sz="1100" b="1">
                <a:solidFill>
                  <a:schemeClr val="accent5"/>
                </a:solidFill>
                <a:latin typeface="Century Gothic" panose="020B0502020202020204" pitchFamily="34" charset="0"/>
              </a:rPr>
              <a:t>20 Mar	</a:t>
            </a:r>
            <a:r>
              <a:rPr lang="en-GB" sz="1100">
                <a:solidFill>
                  <a:schemeClr val="accent5"/>
                </a:solidFill>
                <a:latin typeface="Century Gothic" panose="020B0502020202020204" pitchFamily="34" charset="0"/>
              </a:rPr>
              <a:t>Joint investment Committee (JIC) of Growth Fund meets to agree 6-month easing of terms for investors</a:t>
            </a:r>
          </a:p>
          <a:p>
            <a:pPr marL="804863" indent="-804863" fontAlgn="b">
              <a:spcAft>
                <a:spcPts val="600"/>
              </a:spcAft>
            </a:pPr>
            <a:r>
              <a:rPr lang="en-GB" sz="1100" b="1">
                <a:solidFill>
                  <a:schemeClr val="accent5"/>
                </a:solidFill>
                <a:latin typeface="Century Gothic" panose="020B0502020202020204" pitchFamily="34" charset="0"/>
              </a:rPr>
              <a:t>23 Mar	</a:t>
            </a:r>
            <a:r>
              <a:rPr lang="en-GB" sz="1100">
                <a:solidFill>
                  <a:schemeClr val="accent5"/>
                </a:solidFill>
                <a:latin typeface="Century Gothic" panose="020B0502020202020204" pitchFamily="34" charset="0"/>
              </a:rPr>
              <a:t>UK goes into first lockdown</a:t>
            </a:r>
          </a:p>
          <a:p>
            <a:pPr marL="804863" indent="-804863" fontAlgn="b">
              <a:spcAft>
                <a:spcPts val="600"/>
              </a:spcAft>
            </a:pPr>
            <a:r>
              <a:rPr lang="en-GB" sz="1100" b="1">
                <a:solidFill>
                  <a:schemeClr val="accent5"/>
                </a:solidFill>
                <a:latin typeface="Century Gothic" panose="020B0502020202020204" pitchFamily="34" charset="0"/>
              </a:rPr>
              <a:t>2 Apr	</a:t>
            </a:r>
            <a:r>
              <a:rPr lang="en-GB" sz="1100">
                <a:solidFill>
                  <a:schemeClr val="accent5"/>
                </a:solidFill>
                <a:latin typeface="Century Gothic" panose="020B0502020202020204" pitchFamily="34" charset="0"/>
              </a:rPr>
              <a:t>Access Board receives and approves a proposal from the team to use £1m from its endowment to fund business support for Growth Fund investees</a:t>
            </a:r>
          </a:p>
          <a:p>
            <a:pPr marL="804863" indent="-804863" fontAlgn="b">
              <a:spcAft>
                <a:spcPts val="600"/>
              </a:spcAft>
            </a:pPr>
            <a:r>
              <a:rPr lang="en-GB" sz="1100" b="1">
                <a:solidFill>
                  <a:schemeClr val="accent5"/>
                </a:solidFill>
                <a:latin typeface="Century Gothic" panose="020B0502020202020204" pitchFamily="34" charset="0"/>
              </a:rPr>
              <a:t>21 Apr	</a:t>
            </a:r>
            <a:r>
              <a:rPr lang="en-GB" sz="1100">
                <a:solidFill>
                  <a:schemeClr val="accent5"/>
                </a:solidFill>
                <a:latin typeface="Century Gothic" panose="020B0502020202020204" pitchFamily="34" charset="0"/>
              </a:rPr>
              <a:t>JIC discusses and agrees further measures, agreeing to Access’ suggestion of an additional £1m of Grant C and up to £1m (from Access’ endowment) for Business Support grants</a:t>
            </a:r>
          </a:p>
          <a:p>
            <a:pPr fontAlgn="b">
              <a:spcAft>
                <a:spcPts val="600"/>
              </a:spcAft>
            </a:pPr>
            <a:endParaRPr lang="en-GB" sz="1100" b="1">
              <a:solidFill>
                <a:schemeClr val="accent5"/>
              </a:solidFill>
              <a:latin typeface="Century Gothic" panose="020B0502020202020204" pitchFamily="34" charset="0"/>
            </a:endParaRPr>
          </a:p>
          <a:p>
            <a:pPr fontAlgn="b">
              <a:spcAft>
                <a:spcPts val="600"/>
              </a:spcAft>
            </a:pPr>
            <a:endParaRPr lang="en-GB" sz="120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F0AA13D8-4726-B3FA-6D63-A69327C772C5}"/>
              </a:ext>
            </a:extLst>
          </p:cNvPr>
          <p:cNvSpPr/>
          <p:nvPr/>
        </p:nvSpPr>
        <p:spPr>
          <a:xfrm>
            <a:off x="3344445" y="1633152"/>
            <a:ext cx="8663941" cy="4839786"/>
          </a:xfrm>
          <a:prstGeom prst="rect">
            <a:avLst/>
          </a:prstGeom>
          <a:noFill/>
        </p:spPr>
        <p:txBody>
          <a:bodyPr wrap="square">
            <a:spAutoFit/>
          </a:bodyPr>
          <a:lstStyle/>
          <a:p>
            <a:pPr algn="just" fontAlgn="b">
              <a:spcAft>
                <a:spcPts val="900"/>
              </a:spcAft>
            </a:pPr>
            <a:r>
              <a:rPr lang="en-GB" sz="1100">
                <a:solidFill>
                  <a:schemeClr val="bg1"/>
                </a:solidFill>
                <a:latin typeface="Century Gothic" panose="020B0502020202020204" pitchFamily="34" charset="0"/>
              </a:rPr>
              <a:t>When the UK started to lock down during the pandemic, the Growth Fund partners rapidly convened to agree a series of measures designed to support social investors and their portfolios.  The interventions mainly revolved around the nature of the funding contributed by Better Society Capital and the National Lottery Community Fund, providing patience and some additional injections of funding for both investors and investees.</a:t>
            </a:r>
          </a:p>
          <a:p>
            <a:pPr algn="just" fontAlgn="b">
              <a:spcAft>
                <a:spcPts val="900"/>
              </a:spcAft>
            </a:pPr>
            <a:r>
              <a:rPr lang="en-GB" sz="1100">
                <a:solidFill>
                  <a:schemeClr val="bg1"/>
                </a:solidFill>
                <a:latin typeface="Century Gothic" panose="020B0502020202020204" pitchFamily="34" charset="0"/>
              </a:rPr>
              <a:t>Access was keen to do what it could to support such an important programme, and identified the potential to provide £1m from its endowment to match a proposed special release of £1m of the funding envelope of the National Lottery Community Fund for Grant C distributions.  Whilst the Growth Fund funding itself could be distributed as direct grants into investors and investees, the proposed Access money needed to match the “capacity building” mandate of the endowment, and was therefore proposed to be used to provide enterprise support and advice in the form of </a:t>
            </a:r>
            <a:r>
              <a:rPr lang="en-GB" sz="1100" b="1">
                <a:solidFill>
                  <a:schemeClr val="bg1"/>
                </a:solidFill>
                <a:latin typeface="Century Gothic" panose="020B0502020202020204" pitchFamily="34" charset="0"/>
              </a:rPr>
              <a:t>Business Support Grants (BSGs)</a:t>
            </a:r>
            <a:r>
              <a:rPr lang="en-GB" sz="1100">
                <a:solidFill>
                  <a:schemeClr val="bg1"/>
                </a:solidFill>
                <a:latin typeface="Century Gothic" panose="020B0502020202020204" pitchFamily="34" charset="0"/>
              </a:rPr>
              <a:t>.   It was accepted that the urgent need of investees at that time was hard cash, but Access is not a revenue funder, and the resources that we could make available would not make a meaningful impact in any case.  It was felt however that this intervention alongside the proposed Grant C injections could still be useful.</a:t>
            </a:r>
          </a:p>
          <a:p>
            <a:pPr algn="just" fontAlgn="b">
              <a:spcAft>
                <a:spcPts val="900"/>
              </a:spcAft>
            </a:pPr>
            <a:r>
              <a:rPr lang="en-GB" sz="1100">
                <a:solidFill>
                  <a:schemeClr val="bg1"/>
                </a:solidFill>
                <a:latin typeface="Century Gothic" panose="020B0502020202020204" pitchFamily="34" charset="0"/>
              </a:rPr>
              <a:t>The Access Board considered and approved £1m for BSGs on </a:t>
            </a:r>
            <a:r>
              <a:rPr lang="en-GB" sz="1100" b="1">
                <a:solidFill>
                  <a:schemeClr val="bg1"/>
                </a:solidFill>
                <a:latin typeface="Century Gothic" panose="020B0502020202020204" pitchFamily="34" charset="0"/>
              </a:rPr>
              <a:t>2 April 2020</a:t>
            </a:r>
            <a:r>
              <a:rPr lang="en-GB" sz="1100">
                <a:solidFill>
                  <a:schemeClr val="bg1"/>
                </a:solidFill>
                <a:latin typeface="Century Gothic" panose="020B0502020202020204" pitchFamily="34" charset="0"/>
              </a:rPr>
              <a:t>, just ten days after the UK went into lockdown.  However the approval was conditional on £1m from Growth Fund being made available for “Grant C” interventions alongside, it being noted that:</a:t>
            </a:r>
          </a:p>
          <a:p>
            <a:pPr marL="446088" fontAlgn="b">
              <a:spcAft>
                <a:spcPts val="900"/>
              </a:spcAft>
            </a:pPr>
            <a:r>
              <a:rPr lang="en-GB" sz="900" b="0" i="1" u="none" strike="noStrike" baseline="0">
                <a:solidFill>
                  <a:schemeClr val="bg1"/>
                </a:solidFill>
                <a:latin typeface="Century Gothic" panose="020B0502020202020204" pitchFamily="34" charset="0"/>
              </a:rPr>
              <a:t>“It is unlikely that the £1m for business support will be very effective without additional</a:t>
            </a:r>
            <a:br>
              <a:rPr lang="en-GB" sz="900" b="0" i="1" u="none" strike="noStrike" baseline="0">
                <a:solidFill>
                  <a:schemeClr val="bg1"/>
                </a:solidFill>
                <a:latin typeface="Century Gothic" panose="020B0502020202020204" pitchFamily="34" charset="0"/>
              </a:rPr>
            </a:br>
            <a:r>
              <a:rPr lang="en-GB" sz="900" b="0" i="1" u="none" strike="noStrike" baseline="0">
                <a:solidFill>
                  <a:schemeClr val="bg1"/>
                </a:solidFill>
                <a:latin typeface="Century Gothic" panose="020B0502020202020204" pitchFamily="34" charset="0"/>
              </a:rPr>
              <a:t>Grant C support to provide emergency revenue.”  </a:t>
            </a:r>
            <a:r>
              <a:rPr lang="en-GB" sz="800" b="0" u="none" strike="noStrike" baseline="0">
                <a:solidFill>
                  <a:schemeClr val="bg1"/>
                </a:solidFill>
                <a:latin typeface="Century Gothic" panose="020B0502020202020204" pitchFamily="34" charset="0"/>
              </a:rPr>
              <a:t>[Access Board minutes 2 April 2020] </a:t>
            </a:r>
            <a:r>
              <a:rPr lang="en-GB" sz="800">
                <a:solidFill>
                  <a:schemeClr val="bg1"/>
                </a:solidFill>
                <a:latin typeface="Century Gothic" panose="020B0502020202020204" pitchFamily="34" charset="0"/>
              </a:rPr>
              <a:t>	</a:t>
            </a:r>
          </a:p>
          <a:p>
            <a:pPr algn="just" fontAlgn="b">
              <a:spcAft>
                <a:spcPts val="900"/>
              </a:spcAft>
            </a:pPr>
            <a:r>
              <a:rPr lang="en-GB" sz="1100">
                <a:solidFill>
                  <a:schemeClr val="bg1"/>
                </a:solidFill>
                <a:latin typeface="Century Gothic" panose="020B0502020202020204" pitchFamily="34" charset="0"/>
              </a:rPr>
              <a:t>The Joint Investment Committee (JIC) of the Growth Fund approved £1m of Grant C and also welcomed Access’ offer of £1m for BSGs on </a:t>
            </a:r>
            <a:r>
              <a:rPr lang="en-GB" sz="1100" b="1">
                <a:solidFill>
                  <a:schemeClr val="bg1"/>
                </a:solidFill>
                <a:latin typeface="Century Gothic" panose="020B0502020202020204" pitchFamily="34" charset="0"/>
              </a:rPr>
              <a:t>21 April 2020.</a:t>
            </a:r>
            <a:r>
              <a:rPr lang="en-GB" sz="1100">
                <a:solidFill>
                  <a:schemeClr val="bg1"/>
                </a:solidFill>
                <a:latin typeface="Century Gothic" panose="020B0502020202020204" pitchFamily="34" charset="0"/>
              </a:rPr>
              <a:t> Planning began to agree distribution rules and mechanisms for both.</a:t>
            </a:r>
          </a:p>
          <a:p>
            <a:pPr algn="just" fontAlgn="b">
              <a:spcAft>
                <a:spcPts val="900"/>
              </a:spcAft>
            </a:pPr>
            <a:r>
              <a:rPr lang="en-GB" sz="1100">
                <a:solidFill>
                  <a:schemeClr val="bg1"/>
                </a:solidFill>
                <a:latin typeface="Century Gothic" panose="020B0502020202020204" pitchFamily="34" charset="0"/>
              </a:rPr>
              <a:t>When the pandemic arrived, the initial assumption from partners was that it would result in 50%+ of the portfolio ultimately defaulting.  These interventions were an initial response, but it was not ruled out that more might be needed in the future.  They proved highly popular and supported the portfolio to hold up in the short term.  And in the longer term investees proved far more resilient than at first feared, partly the result of other governmental and funding measures, and partly due to the ingenuity of the sector, as already reflected in the internal evaluation report of Access’ “Emergency Lending” programme.  Therefore these proved to be the last blanket Covid interventions that Growth Fund partners would need to put in place.</a:t>
            </a:r>
          </a:p>
        </p:txBody>
      </p:sp>
    </p:spTree>
    <p:extLst>
      <p:ext uri="{BB962C8B-B14F-4D97-AF65-F5344CB8AC3E}">
        <p14:creationId xmlns:p14="http://schemas.microsoft.com/office/powerpoint/2010/main" val="49199277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a:t>
            </a:r>
            <a:r>
              <a:rPr lang="en-GB" sz="1600" b="1">
                <a:solidFill>
                  <a:schemeClr val="bg1"/>
                </a:solidFill>
                <a:latin typeface="Century Gothic" panose="020B0502020202020204" pitchFamily="34" charset="0"/>
              </a:rPr>
              <a:t>Set-up</a:t>
            </a:r>
            <a:r>
              <a:rPr lang="en-GB" sz="1600">
                <a:solidFill>
                  <a:srgbClr val="A191D3"/>
                </a:solidFill>
                <a:latin typeface="Century Gothic" panose="020B0502020202020204" pitchFamily="34" charset="0"/>
              </a:rPr>
              <a:t>             Awards            Use of Grant              Benefits             Case Studies              Lessons      </a:t>
            </a:r>
            <a:endParaRPr lang="en-GB" sz="1200">
              <a:solidFill>
                <a:srgbClr val="A191D3"/>
              </a:solidFill>
              <a:latin typeface="Century Gothic" panose="020B0502020202020204" pitchFamily="34" charset="0"/>
            </a:endParaRPr>
          </a:p>
        </p:txBody>
      </p:sp>
      <p:sp>
        <p:nvSpPr>
          <p:cNvPr id="5" name="Rectangle 4">
            <a:extLst>
              <a:ext uri="{FF2B5EF4-FFF2-40B4-BE49-F238E27FC236}">
                <a16:creationId xmlns:a16="http://schemas.microsoft.com/office/drawing/2014/main" id="{AE658CD4-F2ED-3DC3-D6F9-8F6786A5D075}"/>
              </a:ext>
            </a:extLst>
          </p:cNvPr>
          <p:cNvSpPr/>
          <p:nvPr/>
        </p:nvSpPr>
        <p:spPr>
          <a:xfrm>
            <a:off x="91052" y="84912"/>
            <a:ext cx="6177546"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How Access delivered Business Support Grants</a:t>
            </a:r>
            <a:endParaRPr lang="en-GB" sz="1600">
              <a:solidFill>
                <a:srgbClr val="523D98"/>
              </a:solidFill>
              <a:latin typeface="Century Gothic" panose="020B0502020202020204" pitchFamily="34" charset="0"/>
            </a:endParaRPr>
          </a:p>
        </p:txBody>
      </p:sp>
      <p:sp>
        <p:nvSpPr>
          <p:cNvPr id="11" name="Rectangle 10">
            <a:extLst>
              <a:ext uri="{FF2B5EF4-FFF2-40B4-BE49-F238E27FC236}">
                <a16:creationId xmlns:a16="http://schemas.microsoft.com/office/drawing/2014/main" id="{DD8F72D7-B57C-9892-1B70-DA706D42AA38}"/>
              </a:ext>
            </a:extLst>
          </p:cNvPr>
          <p:cNvSpPr/>
          <p:nvPr/>
        </p:nvSpPr>
        <p:spPr>
          <a:xfrm>
            <a:off x="91052" y="1149974"/>
            <a:ext cx="11917334" cy="430887"/>
          </a:xfrm>
          <a:prstGeom prst="rect">
            <a:avLst/>
          </a:prstGeom>
        </p:spPr>
        <p:txBody>
          <a:bodyPr wrap="square">
            <a:spAutoFit/>
          </a:bodyPr>
          <a:lstStyle/>
          <a:p>
            <a:pPr algn="just" fontAlgn="b">
              <a:tabLst>
                <a:tab pos="628650" algn="l"/>
                <a:tab pos="1255713" algn="l"/>
                <a:tab pos="1884363" algn="l"/>
                <a:tab pos="2511425" algn="l"/>
                <a:tab pos="3140075" algn="l"/>
                <a:tab pos="3767138" algn="l"/>
                <a:tab pos="4395788" algn="l"/>
                <a:tab pos="5024438" algn="l"/>
                <a:tab pos="5651500" algn="l"/>
                <a:tab pos="6280150" algn="l"/>
                <a:tab pos="6907213" algn="l"/>
                <a:tab pos="7535863" algn="l"/>
                <a:tab pos="8162925" algn="l"/>
                <a:tab pos="8791575" algn="l"/>
                <a:tab pos="9418638" algn="l"/>
                <a:tab pos="10047288" algn="l"/>
                <a:tab pos="10675938" algn="l"/>
                <a:tab pos="11303000" algn="l"/>
              </a:tabLst>
            </a:pPr>
            <a:r>
              <a:rPr lang="en-GB" sz="1100">
                <a:solidFill>
                  <a:schemeClr val="bg1">
                    <a:lumMod val="85000"/>
                  </a:schemeClr>
                </a:solidFill>
                <a:latin typeface="Calibri" panose="020F0502020204030204" pitchFamily="34" charset="0"/>
              </a:rPr>
              <a:t>Mar	Apr	</a:t>
            </a:r>
            <a:r>
              <a:rPr lang="en-GB" sz="1100">
                <a:solidFill>
                  <a:schemeClr val="accent5"/>
                </a:solidFill>
                <a:latin typeface="Calibri" panose="020F0502020204030204" pitchFamily="34" charset="0"/>
              </a:rPr>
              <a:t>May	Jun</a:t>
            </a:r>
            <a:r>
              <a:rPr lang="en-GB" sz="1100">
                <a:solidFill>
                  <a:schemeClr val="bg1"/>
                </a:solidFill>
                <a:latin typeface="Calibri" panose="020F0502020204030204" pitchFamily="34" charset="0"/>
              </a:rPr>
              <a:t>	</a:t>
            </a:r>
            <a:r>
              <a:rPr lang="en-GB" sz="1100" b="1">
                <a:solidFill>
                  <a:schemeClr val="accent5"/>
                </a:solidFill>
                <a:latin typeface="Calibri" panose="020F0502020204030204" pitchFamily="34" charset="0"/>
              </a:rPr>
              <a:t>Jul	Aug	Sep	Oct	Nov	Dec	Jan	Feb	Mar	Apr	May	Jun	Jul	Aug</a:t>
            </a:r>
          </a:p>
          <a:p>
            <a:pPr algn="just" fontAlgn="b">
              <a:spcAft>
                <a:spcPts val="600"/>
              </a:spcAft>
              <a:tabLst>
                <a:tab pos="628650" algn="l"/>
                <a:tab pos="1255713" algn="l"/>
                <a:tab pos="1884363" algn="l"/>
                <a:tab pos="2511425" algn="l"/>
                <a:tab pos="3140075" algn="l"/>
                <a:tab pos="3767138" algn="l"/>
                <a:tab pos="4395788" algn="l"/>
                <a:tab pos="5024438" algn="l"/>
                <a:tab pos="5651500" algn="l"/>
                <a:tab pos="6280150" algn="l"/>
                <a:tab pos="6907213" algn="l"/>
                <a:tab pos="7535863" algn="l"/>
                <a:tab pos="8162925" algn="l"/>
                <a:tab pos="8791575" algn="l"/>
                <a:tab pos="9418638" algn="l"/>
                <a:tab pos="10047288" algn="l"/>
                <a:tab pos="10675938" algn="l"/>
                <a:tab pos="11303000" algn="l"/>
              </a:tabLst>
            </a:pPr>
            <a:r>
              <a:rPr lang="en-GB" sz="1100">
                <a:solidFill>
                  <a:schemeClr val="bg1">
                    <a:lumMod val="85000"/>
                  </a:schemeClr>
                </a:solidFill>
                <a:latin typeface="Calibri" panose="020F0502020204030204" pitchFamily="34" charset="0"/>
              </a:rPr>
              <a:t>2020	</a:t>
            </a:r>
            <a:r>
              <a:rPr lang="en-GB" sz="1100">
                <a:solidFill>
                  <a:schemeClr val="bg1"/>
                </a:solidFill>
                <a:latin typeface="Calibri" panose="020F0502020204030204" pitchFamily="34" charset="0"/>
              </a:rPr>
              <a:t>									</a:t>
            </a:r>
            <a:r>
              <a:rPr lang="en-GB" sz="1100">
                <a:solidFill>
                  <a:schemeClr val="accent5"/>
                </a:solidFill>
                <a:latin typeface="Calibri" panose="020F0502020204030204" pitchFamily="34" charset="0"/>
              </a:rPr>
              <a:t>2021</a:t>
            </a:r>
          </a:p>
        </p:txBody>
      </p:sp>
      <p:sp>
        <p:nvSpPr>
          <p:cNvPr id="12" name="Rectangle 11">
            <a:extLst>
              <a:ext uri="{FF2B5EF4-FFF2-40B4-BE49-F238E27FC236}">
                <a16:creationId xmlns:a16="http://schemas.microsoft.com/office/drawing/2014/main" id="{8F8984E9-EB87-756D-CDAC-4A80E37DF872}"/>
              </a:ext>
            </a:extLst>
          </p:cNvPr>
          <p:cNvSpPr/>
          <p:nvPr/>
        </p:nvSpPr>
        <p:spPr>
          <a:xfrm>
            <a:off x="84086" y="1563579"/>
            <a:ext cx="4498932" cy="1015663"/>
          </a:xfrm>
          <a:prstGeom prst="rect">
            <a:avLst/>
          </a:prstGeom>
        </p:spPr>
        <p:txBody>
          <a:bodyPr wrap="square">
            <a:spAutoFit/>
          </a:bodyPr>
          <a:lstStyle/>
          <a:p>
            <a:pPr fontAlgn="b">
              <a:spcAft>
                <a:spcPts val="600"/>
              </a:spcAft>
            </a:pPr>
            <a:r>
              <a:rPr lang="en-GB" b="1">
                <a:solidFill>
                  <a:schemeClr val="accent5"/>
                </a:solidFill>
                <a:latin typeface="Century Gothic" panose="020B0502020202020204" pitchFamily="34" charset="0"/>
              </a:rPr>
              <a:t>Key Dates</a:t>
            </a:r>
          </a:p>
          <a:p>
            <a:pPr fontAlgn="b">
              <a:spcAft>
                <a:spcPts val="600"/>
              </a:spcAft>
            </a:pPr>
            <a:endParaRPr lang="en-GB" b="1">
              <a:solidFill>
                <a:schemeClr val="accent5"/>
              </a:solidFill>
              <a:latin typeface="Century Gothic" panose="020B0502020202020204" pitchFamily="34" charset="0"/>
            </a:endParaRPr>
          </a:p>
          <a:p>
            <a:pPr fontAlgn="b">
              <a:spcAft>
                <a:spcPts val="600"/>
              </a:spcAft>
            </a:pPr>
            <a:endParaRPr lang="en-GB" sz="1200">
              <a:solidFill>
                <a:schemeClr val="bg1"/>
              </a:solidFill>
              <a:latin typeface="Century Gothic" panose="020B0502020202020204" pitchFamily="34" charset="0"/>
            </a:endParaRPr>
          </a:p>
        </p:txBody>
      </p:sp>
      <p:sp>
        <p:nvSpPr>
          <p:cNvPr id="13" name="Rectangle 12">
            <a:extLst>
              <a:ext uri="{FF2B5EF4-FFF2-40B4-BE49-F238E27FC236}">
                <a16:creationId xmlns:a16="http://schemas.microsoft.com/office/drawing/2014/main" id="{9F23F4A2-3B20-CF16-1850-F144BB2D30DB}"/>
              </a:ext>
            </a:extLst>
          </p:cNvPr>
          <p:cNvSpPr/>
          <p:nvPr/>
        </p:nvSpPr>
        <p:spPr>
          <a:xfrm>
            <a:off x="3731093" y="1630496"/>
            <a:ext cx="8277293" cy="4562788"/>
          </a:xfrm>
          <a:prstGeom prst="rect">
            <a:avLst/>
          </a:prstGeom>
        </p:spPr>
        <p:txBody>
          <a:bodyPr wrap="square">
            <a:spAutoFit/>
          </a:bodyPr>
          <a:lstStyle/>
          <a:p>
            <a:pPr algn="just" fontAlgn="b">
              <a:spcAft>
                <a:spcPts val="900"/>
              </a:spcAft>
            </a:pPr>
            <a:r>
              <a:rPr lang="en-GB" sz="1400" b="1">
                <a:solidFill>
                  <a:schemeClr val="bg1"/>
                </a:solidFill>
                <a:latin typeface="Century Gothic" panose="020B0502020202020204" pitchFamily="34" charset="0"/>
              </a:rPr>
              <a:t>Allocation of resource</a:t>
            </a:r>
          </a:p>
          <a:p>
            <a:pPr algn="just" fontAlgn="b">
              <a:spcAft>
                <a:spcPts val="900"/>
              </a:spcAft>
            </a:pPr>
            <a:r>
              <a:rPr lang="en-GB" sz="1200">
                <a:solidFill>
                  <a:schemeClr val="bg1"/>
                </a:solidFill>
                <a:latin typeface="Century Gothic" panose="020B0502020202020204" pitchFamily="34" charset="0"/>
              </a:rPr>
              <a:t>Various methods were considered for spreading the £1m for BSGs between the 14 social investors in the Growth Fund.  The method chosen, both for the distribution of £1m of additional Grant C and the £1m of BSGs was to split the budget according to:</a:t>
            </a:r>
          </a:p>
          <a:p>
            <a:pPr marL="171450" indent="-171450" algn="just" fontAlgn="b">
              <a:buFont typeface="Arial" panose="020B0604020202020204" pitchFamily="34" charset="0"/>
              <a:buChar char="•"/>
            </a:pPr>
            <a:r>
              <a:rPr lang="en-GB" sz="1200" b="1">
                <a:solidFill>
                  <a:schemeClr val="bg1"/>
                </a:solidFill>
                <a:latin typeface="Century Gothic" panose="020B0502020202020204" pitchFamily="34" charset="0"/>
              </a:rPr>
              <a:t>Live portfolio </a:t>
            </a:r>
            <a:r>
              <a:rPr lang="en-GB" sz="1200">
                <a:solidFill>
                  <a:schemeClr val="bg1"/>
                </a:solidFill>
                <a:latin typeface="Century Gothic" panose="020B0502020202020204" pitchFamily="34" charset="0"/>
              </a:rPr>
              <a:t>(investees with capital still outstanding, excluding those who had fully repaid)  </a:t>
            </a:r>
          </a:p>
          <a:p>
            <a:pPr marL="171450" indent="-171450" algn="just" fontAlgn="b">
              <a:spcAft>
                <a:spcPts val="900"/>
              </a:spcAft>
              <a:buFont typeface="Arial" panose="020B0604020202020204" pitchFamily="34" charset="0"/>
              <a:buChar char="•"/>
            </a:pPr>
            <a:r>
              <a:rPr lang="en-GB" sz="1200" b="1">
                <a:solidFill>
                  <a:schemeClr val="bg1"/>
                </a:solidFill>
                <a:latin typeface="Century Gothic" panose="020B0502020202020204" pitchFamily="34" charset="0"/>
              </a:rPr>
              <a:t>Number of investees </a:t>
            </a:r>
            <a:r>
              <a:rPr lang="en-GB" sz="1200">
                <a:solidFill>
                  <a:schemeClr val="bg1"/>
                </a:solidFill>
                <a:latin typeface="Century Gothic" panose="020B0502020202020204" pitchFamily="34" charset="0"/>
              </a:rPr>
              <a:t>rather than amount of capital outstanding</a:t>
            </a:r>
          </a:p>
          <a:p>
            <a:pPr algn="just" fontAlgn="b">
              <a:spcAft>
                <a:spcPts val="900"/>
              </a:spcAft>
            </a:pPr>
            <a:r>
              <a:rPr lang="en-GB" sz="1200">
                <a:solidFill>
                  <a:schemeClr val="bg1"/>
                </a:solidFill>
                <a:latin typeface="Century Gothic" panose="020B0502020202020204" pitchFamily="34" charset="0"/>
              </a:rPr>
              <a:t>The reasons for the latter element of the method are recorded in the proposal put to the Growth Fund governing body in May 2020:</a:t>
            </a:r>
          </a:p>
          <a:p>
            <a:pPr marL="446088" algn="just" fontAlgn="b">
              <a:spcAft>
                <a:spcPts val="900"/>
              </a:spcAft>
            </a:pPr>
            <a:r>
              <a:rPr lang="en-GB" sz="1100" b="0" i="1" u="none" strike="noStrike" baseline="0">
                <a:solidFill>
                  <a:schemeClr val="bg1"/>
                </a:solidFill>
                <a:latin typeface="Century Gothic" panose="020B0502020202020204" pitchFamily="34" charset="0"/>
              </a:rPr>
              <a:t>“Firstly, given the Growth Fund’s objectives, we felt it would be counter-intuitive to disadvantage those funds making smaller investments. Secondly, smaller investees may be especially vulnerable during the pandemic. And thirdly, basing allocations on value of loans outstanding would skew towards more recently disbursed investments which will not necessarily equal those VCSEs most in need.”</a:t>
            </a:r>
            <a:r>
              <a:rPr lang="en-GB" sz="1050" b="0" i="1" u="none" strike="noStrike" baseline="0">
                <a:solidFill>
                  <a:schemeClr val="bg1"/>
                </a:solidFill>
                <a:latin typeface="Century Gothic" panose="020B0502020202020204" pitchFamily="34" charset="0"/>
              </a:rPr>
              <a:t> </a:t>
            </a:r>
            <a:r>
              <a:rPr lang="en-GB" sz="1050" b="0" u="none" strike="noStrike" baseline="0">
                <a:solidFill>
                  <a:schemeClr val="bg1"/>
                </a:solidFill>
                <a:latin typeface="Century Gothic" panose="020B0502020202020204" pitchFamily="34" charset="0"/>
              </a:rPr>
              <a:t>[JIC paper, 27 May 2020]</a:t>
            </a:r>
            <a:r>
              <a:rPr lang="en-GB" sz="1050" b="0" i="1" u="none" strike="noStrike" baseline="0">
                <a:solidFill>
                  <a:schemeClr val="bg1"/>
                </a:solidFill>
                <a:latin typeface="Century Gothic" panose="020B0502020202020204" pitchFamily="34" charset="0"/>
              </a:rPr>
              <a:t> </a:t>
            </a:r>
            <a:endParaRPr lang="en-GB" sz="1050" i="1">
              <a:solidFill>
                <a:schemeClr val="bg1"/>
              </a:solidFill>
              <a:latin typeface="Century Gothic" panose="020B0502020202020204" pitchFamily="34" charset="0"/>
            </a:endParaRPr>
          </a:p>
          <a:p>
            <a:pPr algn="just" fontAlgn="b">
              <a:spcAft>
                <a:spcPts val="900"/>
              </a:spcAft>
            </a:pPr>
            <a:br>
              <a:rPr lang="en-GB" sz="400">
                <a:solidFill>
                  <a:schemeClr val="bg1"/>
                </a:solidFill>
                <a:latin typeface="Century Gothic" panose="020B0502020202020204" pitchFamily="34" charset="0"/>
              </a:rPr>
            </a:br>
            <a:r>
              <a:rPr lang="en-GB" sz="1200">
                <a:solidFill>
                  <a:schemeClr val="bg1"/>
                </a:solidFill>
                <a:latin typeface="Century Gothic" panose="020B0502020202020204" pitchFamily="34" charset="0"/>
              </a:rPr>
              <a:t>As a result, allocations to social investors varied widely, from:</a:t>
            </a:r>
          </a:p>
          <a:p>
            <a:pPr algn="just" fontAlgn="b">
              <a:spcAft>
                <a:spcPts val="900"/>
              </a:spcAft>
            </a:pPr>
            <a:r>
              <a:rPr lang="en-GB" sz="1600" b="1">
                <a:solidFill>
                  <a:schemeClr val="accent5"/>
                </a:solidFill>
                <a:latin typeface="Century Gothic" panose="020B0502020202020204" pitchFamily="34" charset="0"/>
              </a:rPr>
              <a:t>£8,454 </a:t>
            </a:r>
            <a:r>
              <a:rPr lang="en-GB" sz="1200">
                <a:solidFill>
                  <a:schemeClr val="bg1"/>
                </a:solidFill>
                <a:latin typeface="Century Gothic" panose="020B0502020202020204" pitchFamily="34" charset="0"/>
              </a:rPr>
              <a:t>(1% of the budget, 3 live investees) to </a:t>
            </a:r>
            <a:r>
              <a:rPr lang="en-GB" sz="1600" b="1">
                <a:solidFill>
                  <a:schemeClr val="accent5"/>
                </a:solidFill>
                <a:latin typeface="Century Gothic" panose="020B0502020202020204" pitchFamily="34" charset="0"/>
              </a:rPr>
              <a:t>£250,794 </a:t>
            </a:r>
            <a:r>
              <a:rPr lang="en-GB" sz="1200">
                <a:solidFill>
                  <a:schemeClr val="bg1"/>
                </a:solidFill>
                <a:latin typeface="Century Gothic" panose="020B0502020202020204" pitchFamily="34" charset="0"/>
              </a:rPr>
              <a:t>(27% of the budget, 89 live investees)</a:t>
            </a:r>
          </a:p>
          <a:p>
            <a:pPr algn="just" fontAlgn="b">
              <a:spcAft>
                <a:spcPts val="900"/>
              </a:spcAft>
            </a:pPr>
            <a:r>
              <a:rPr lang="en-GB" sz="1200">
                <a:solidFill>
                  <a:schemeClr val="bg1"/>
                </a:solidFill>
                <a:latin typeface="Century Gothic" panose="020B0502020202020204" pitchFamily="34" charset="0"/>
              </a:rPr>
              <a:t>In total, </a:t>
            </a:r>
            <a:r>
              <a:rPr lang="en-GB" sz="1600" b="1">
                <a:solidFill>
                  <a:schemeClr val="accent5"/>
                </a:solidFill>
                <a:latin typeface="Century Gothic" panose="020B0502020202020204" pitchFamily="34" charset="0"/>
              </a:rPr>
              <a:t>£941,181 </a:t>
            </a:r>
            <a:r>
              <a:rPr lang="en-GB" sz="1200">
                <a:solidFill>
                  <a:schemeClr val="bg1"/>
                </a:solidFill>
                <a:latin typeface="Century Gothic" panose="020B0502020202020204" pitchFamily="34" charset="0"/>
              </a:rPr>
              <a:t>was allocated between 14 social investors, with grant management (see next slide) fees taking the total budget for the intervention to just over £1m.  We knew that this amount would not go far enough to support all of their investees, being on average just £2.8k per organisation with outstanding capital, so we gave encouragement to social investors to target the resource at those most severely impacted by the pandemic, and those that would most benefit from this type of support.</a:t>
            </a:r>
          </a:p>
        </p:txBody>
      </p:sp>
      <p:sp>
        <p:nvSpPr>
          <p:cNvPr id="15" name="TextBox 14">
            <a:extLst>
              <a:ext uri="{FF2B5EF4-FFF2-40B4-BE49-F238E27FC236}">
                <a16:creationId xmlns:a16="http://schemas.microsoft.com/office/drawing/2014/main" id="{E845158F-C720-4DB4-2FE0-359C947B6F88}"/>
              </a:ext>
            </a:extLst>
          </p:cNvPr>
          <p:cNvSpPr txBox="1"/>
          <p:nvPr/>
        </p:nvSpPr>
        <p:spPr>
          <a:xfrm>
            <a:off x="84086" y="2021116"/>
            <a:ext cx="3562881" cy="4154984"/>
          </a:xfrm>
          <a:prstGeom prst="rect">
            <a:avLst/>
          </a:prstGeom>
          <a:noFill/>
        </p:spPr>
        <p:txBody>
          <a:bodyPr wrap="square">
            <a:spAutoFit/>
          </a:bodyPr>
          <a:lstStyle/>
          <a:p>
            <a:pPr marL="804863" indent="-804863" fontAlgn="b">
              <a:spcAft>
                <a:spcPts val="600"/>
              </a:spcAft>
            </a:pPr>
            <a:r>
              <a:rPr lang="en-GB" sz="1100" b="1" u="sng">
                <a:solidFill>
                  <a:schemeClr val="accent5"/>
                </a:solidFill>
                <a:latin typeface="Century Gothic" panose="020B0502020202020204" pitchFamily="34" charset="0"/>
              </a:rPr>
              <a:t>2020</a:t>
            </a:r>
          </a:p>
          <a:p>
            <a:pPr marL="804863" indent="-804863" fontAlgn="b">
              <a:spcAft>
                <a:spcPts val="600"/>
              </a:spcAft>
            </a:pPr>
            <a:r>
              <a:rPr lang="en-GB" sz="1100" b="1">
                <a:solidFill>
                  <a:schemeClr val="accent5"/>
                </a:solidFill>
                <a:latin typeface="Century Gothic" panose="020B0502020202020204" pitchFamily="34" charset="0"/>
              </a:rPr>
              <a:t>22 Apr	</a:t>
            </a:r>
            <a:r>
              <a:rPr lang="en-GB" sz="1100">
                <a:solidFill>
                  <a:schemeClr val="accent5"/>
                </a:solidFill>
                <a:latin typeface="Century Gothic" panose="020B0502020202020204" pitchFamily="34" charset="0"/>
              </a:rPr>
              <a:t>SIB approached as delivery partner for BSGs</a:t>
            </a:r>
          </a:p>
          <a:p>
            <a:pPr marL="804863" indent="-804863" fontAlgn="b">
              <a:spcAft>
                <a:spcPts val="600"/>
              </a:spcAft>
            </a:pPr>
            <a:r>
              <a:rPr lang="en-GB" sz="1100" b="1">
                <a:solidFill>
                  <a:schemeClr val="accent5"/>
                </a:solidFill>
                <a:latin typeface="Century Gothic" panose="020B0502020202020204" pitchFamily="34" charset="0"/>
              </a:rPr>
              <a:t>12 May	</a:t>
            </a:r>
            <a:r>
              <a:rPr lang="en-GB" sz="1100">
                <a:solidFill>
                  <a:schemeClr val="accent5"/>
                </a:solidFill>
                <a:latin typeface="Century Gothic" panose="020B0502020202020204" pitchFamily="34" charset="0"/>
              </a:rPr>
              <a:t>SIB produce first draft of application and guidance</a:t>
            </a:r>
          </a:p>
          <a:p>
            <a:pPr marL="804863" indent="-804863" fontAlgn="b">
              <a:spcAft>
                <a:spcPts val="600"/>
              </a:spcAft>
            </a:pPr>
            <a:r>
              <a:rPr lang="en-GB" sz="1100" b="1">
                <a:solidFill>
                  <a:schemeClr val="accent5"/>
                </a:solidFill>
                <a:latin typeface="Century Gothic" panose="020B0502020202020204" pitchFamily="34" charset="0"/>
              </a:rPr>
              <a:t>27 May	</a:t>
            </a:r>
            <a:r>
              <a:rPr lang="en-GB" sz="1100">
                <a:solidFill>
                  <a:schemeClr val="accent5"/>
                </a:solidFill>
                <a:latin typeface="Century Gothic" panose="020B0502020202020204" pitchFamily="34" charset="0"/>
              </a:rPr>
              <a:t>JIC finalises allocations and methods for distributing £1m of Covid Grant C </a:t>
            </a:r>
          </a:p>
          <a:p>
            <a:pPr marL="804863" indent="-804863" fontAlgn="b">
              <a:spcAft>
                <a:spcPts val="600"/>
              </a:spcAft>
            </a:pPr>
            <a:r>
              <a:rPr lang="en-GB" sz="1100" b="1">
                <a:solidFill>
                  <a:schemeClr val="accent5"/>
                </a:solidFill>
                <a:latin typeface="Century Gothic" panose="020B0502020202020204" pitchFamily="34" charset="0"/>
              </a:rPr>
              <a:t>29 May	</a:t>
            </a:r>
            <a:r>
              <a:rPr lang="en-GB" sz="1100">
                <a:solidFill>
                  <a:schemeClr val="accent5"/>
                </a:solidFill>
                <a:latin typeface="Century Gothic" panose="020B0502020202020204" pitchFamily="34" charset="0"/>
              </a:rPr>
              <a:t>BSG application process and guidance finalised, and launched</a:t>
            </a:r>
          </a:p>
          <a:p>
            <a:pPr marL="804863" indent="-804863" fontAlgn="b">
              <a:spcAft>
                <a:spcPts val="600"/>
              </a:spcAft>
            </a:pPr>
            <a:r>
              <a:rPr lang="en-GB" sz="1100" b="1">
                <a:solidFill>
                  <a:schemeClr val="accent5"/>
                </a:solidFill>
                <a:latin typeface="Century Gothic" panose="020B0502020202020204" pitchFamily="34" charset="0"/>
              </a:rPr>
              <a:t>22 Jul	</a:t>
            </a:r>
            <a:r>
              <a:rPr lang="en-GB" sz="1100">
                <a:solidFill>
                  <a:schemeClr val="accent5"/>
                </a:solidFill>
                <a:latin typeface="Century Gothic" panose="020B0502020202020204" pitchFamily="34" charset="0"/>
              </a:rPr>
              <a:t>First grant award approved</a:t>
            </a:r>
          </a:p>
          <a:p>
            <a:pPr marL="804863" indent="-804863" fontAlgn="b">
              <a:spcAft>
                <a:spcPts val="600"/>
              </a:spcAft>
            </a:pPr>
            <a:r>
              <a:rPr lang="en-GB" sz="1100" b="1">
                <a:solidFill>
                  <a:schemeClr val="accent5"/>
                </a:solidFill>
                <a:latin typeface="Century Gothic" panose="020B0502020202020204" pitchFamily="34" charset="0"/>
              </a:rPr>
              <a:t>14 Aug	</a:t>
            </a:r>
            <a:r>
              <a:rPr lang="en-GB" sz="1100">
                <a:solidFill>
                  <a:schemeClr val="accent5"/>
                </a:solidFill>
                <a:latin typeface="Century Gothic" panose="020B0502020202020204" pitchFamily="34" charset="0"/>
              </a:rPr>
              <a:t>Fee structure agreed with SIB for delivery of BSGs</a:t>
            </a:r>
          </a:p>
          <a:p>
            <a:pPr marL="804863" indent="-804863" fontAlgn="b">
              <a:spcAft>
                <a:spcPts val="600"/>
              </a:spcAft>
            </a:pPr>
            <a:r>
              <a:rPr lang="en-GB" sz="1100" b="1" u="sng">
                <a:solidFill>
                  <a:schemeClr val="accent5"/>
                </a:solidFill>
                <a:latin typeface="Century Gothic" panose="020B0502020202020204" pitchFamily="34" charset="0"/>
              </a:rPr>
              <a:t>2021</a:t>
            </a:r>
          </a:p>
          <a:p>
            <a:pPr marL="804863" indent="-804863" fontAlgn="b">
              <a:spcAft>
                <a:spcPts val="600"/>
              </a:spcAft>
            </a:pPr>
            <a:r>
              <a:rPr lang="en-GB" sz="1100" b="1">
                <a:solidFill>
                  <a:schemeClr val="accent5"/>
                </a:solidFill>
                <a:latin typeface="Century Gothic" panose="020B0502020202020204" pitchFamily="34" charset="0"/>
              </a:rPr>
              <a:t>26 Aug 	</a:t>
            </a:r>
            <a:r>
              <a:rPr lang="en-GB" sz="1100">
                <a:solidFill>
                  <a:schemeClr val="accent5"/>
                </a:solidFill>
                <a:latin typeface="Century Gothic" panose="020B0502020202020204" pitchFamily="34" charset="0"/>
              </a:rPr>
              <a:t>Last grant award approved</a:t>
            </a:r>
          </a:p>
          <a:p>
            <a:pPr marL="804863" indent="-804863" fontAlgn="b">
              <a:spcAft>
                <a:spcPts val="600"/>
              </a:spcAft>
            </a:pPr>
            <a:r>
              <a:rPr lang="en-GB" sz="1100" b="1">
                <a:solidFill>
                  <a:schemeClr val="accent5"/>
                </a:solidFill>
                <a:latin typeface="Century Gothic" panose="020B0502020202020204" pitchFamily="34" charset="0"/>
              </a:rPr>
              <a:t>22 Sep	</a:t>
            </a:r>
            <a:r>
              <a:rPr lang="en-GB" sz="1100">
                <a:solidFill>
                  <a:schemeClr val="accent5"/>
                </a:solidFill>
                <a:latin typeface="Century Gothic" panose="020B0502020202020204" pitchFamily="34" charset="0"/>
              </a:rPr>
              <a:t>First End of grant report received back</a:t>
            </a:r>
          </a:p>
          <a:p>
            <a:pPr marL="804863" indent="-804863" fontAlgn="b">
              <a:spcAft>
                <a:spcPts val="600"/>
              </a:spcAft>
              <a:tabLst>
                <a:tab pos="989013" algn="l"/>
              </a:tabLst>
            </a:pPr>
            <a:r>
              <a:rPr lang="en-GB" sz="1100" b="1" u="sng">
                <a:solidFill>
                  <a:schemeClr val="accent5"/>
                </a:solidFill>
                <a:latin typeface="Century Gothic" panose="020B0502020202020204" pitchFamily="34" charset="0"/>
              </a:rPr>
              <a:t>2022</a:t>
            </a:r>
          </a:p>
          <a:p>
            <a:pPr marL="804863" indent="-804863" fontAlgn="b">
              <a:spcAft>
                <a:spcPts val="600"/>
              </a:spcAft>
              <a:tabLst>
                <a:tab pos="989013" algn="l"/>
              </a:tabLst>
            </a:pPr>
            <a:r>
              <a:rPr lang="en-GB" sz="1100" b="1">
                <a:solidFill>
                  <a:schemeClr val="accent5"/>
                </a:solidFill>
                <a:latin typeface="Century Gothic" panose="020B0502020202020204" pitchFamily="34" charset="0"/>
              </a:rPr>
              <a:t>7 Oct	</a:t>
            </a:r>
            <a:r>
              <a:rPr lang="en-GB" sz="1100">
                <a:solidFill>
                  <a:schemeClr val="accent5"/>
                </a:solidFill>
                <a:latin typeface="Century Gothic" panose="020B0502020202020204" pitchFamily="34" charset="0"/>
              </a:rPr>
              <a:t>Last End of grant report received back</a:t>
            </a:r>
          </a:p>
        </p:txBody>
      </p:sp>
      <p:sp>
        <p:nvSpPr>
          <p:cNvPr id="16" name="Rectangle 15">
            <a:extLst>
              <a:ext uri="{FF2B5EF4-FFF2-40B4-BE49-F238E27FC236}">
                <a16:creationId xmlns:a16="http://schemas.microsoft.com/office/drawing/2014/main" id="{4001D03D-A25C-471C-EDA7-78DC0FFAA2CC}"/>
              </a:ext>
            </a:extLst>
          </p:cNvPr>
          <p:cNvSpPr/>
          <p:nvPr/>
        </p:nvSpPr>
        <p:spPr>
          <a:xfrm>
            <a:off x="91053" y="914400"/>
            <a:ext cx="1352157" cy="235574"/>
          </a:xfrm>
          <a:prstGeom prst="rect">
            <a:avLst/>
          </a:prstGeom>
          <a:solidFill>
            <a:schemeClr val="bg1">
              <a:alpha val="1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52E07F5-90B6-D063-9586-87527F90AF08}"/>
              </a:ext>
            </a:extLst>
          </p:cNvPr>
          <p:cNvSpPr/>
          <p:nvPr/>
        </p:nvSpPr>
        <p:spPr>
          <a:xfrm>
            <a:off x="1443210" y="914401"/>
            <a:ext cx="9639761" cy="23557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895918"/>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a:t>
            </a:r>
            <a:r>
              <a:rPr lang="en-GB" sz="1600" b="1">
                <a:solidFill>
                  <a:schemeClr val="bg1"/>
                </a:solidFill>
                <a:latin typeface="Century Gothic" panose="020B0502020202020204" pitchFamily="34" charset="0"/>
              </a:rPr>
              <a:t>Set-up</a:t>
            </a:r>
            <a:r>
              <a:rPr lang="en-GB" sz="1600">
                <a:solidFill>
                  <a:srgbClr val="A191D3"/>
                </a:solidFill>
                <a:latin typeface="Century Gothic" panose="020B0502020202020204" pitchFamily="34" charset="0"/>
              </a:rPr>
              <a:t>             Awards            Use of Grant              Benefits             Case Studies              Lessons      </a:t>
            </a:r>
            <a:endParaRPr lang="en-GB" sz="1200">
              <a:solidFill>
                <a:srgbClr val="A191D3"/>
              </a:solidFill>
              <a:latin typeface="Century Gothic" panose="020B0502020202020204" pitchFamily="34" charset="0"/>
            </a:endParaRPr>
          </a:p>
        </p:txBody>
      </p:sp>
      <p:sp>
        <p:nvSpPr>
          <p:cNvPr id="5" name="Rectangle 4">
            <a:extLst>
              <a:ext uri="{FF2B5EF4-FFF2-40B4-BE49-F238E27FC236}">
                <a16:creationId xmlns:a16="http://schemas.microsoft.com/office/drawing/2014/main" id="{AE658CD4-F2ED-3DC3-D6F9-8F6786A5D075}"/>
              </a:ext>
            </a:extLst>
          </p:cNvPr>
          <p:cNvSpPr/>
          <p:nvPr/>
        </p:nvSpPr>
        <p:spPr>
          <a:xfrm>
            <a:off x="91052" y="84912"/>
            <a:ext cx="6177546"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How Access delivered Business Support Grants</a:t>
            </a:r>
            <a:endParaRPr lang="en-GB" sz="1600">
              <a:solidFill>
                <a:srgbClr val="523D98"/>
              </a:solidFill>
              <a:latin typeface="Century Gothic" panose="020B0502020202020204" pitchFamily="34" charset="0"/>
            </a:endParaRPr>
          </a:p>
        </p:txBody>
      </p:sp>
      <p:sp>
        <p:nvSpPr>
          <p:cNvPr id="11" name="Rectangle 10">
            <a:extLst>
              <a:ext uri="{FF2B5EF4-FFF2-40B4-BE49-F238E27FC236}">
                <a16:creationId xmlns:a16="http://schemas.microsoft.com/office/drawing/2014/main" id="{DD8F72D7-B57C-9892-1B70-DA706D42AA38}"/>
              </a:ext>
            </a:extLst>
          </p:cNvPr>
          <p:cNvSpPr/>
          <p:nvPr/>
        </p:nvSpPr>
        <p:spPr>
          <a:xfrm>
            <a:off x="91052" y="1149974"/>
            <a:ext cx="11917334" cy="430887"/>
          </a:xfrm>
          <a:prstGeom prst="rect">
            <a:avLst/>
          </a:prstGeom>
        </p:spPr>
        <p:txBody>
          <a:bodyPr wrap="square">
            <a:spAutoFit/>
          </a:bodyPr>
          <a:lstStyle/>
          <a:p>
            <a:pPr algn="just" fontAlgn="b">
              <a:tabLst>
                <a:tab pos="628650" algn="l"/>
                <a:tab pos="1255713" algn="l"/>
                <a:tab pos="1884363" algn="l"/>
                <a:tab pos="2511425" algn="l"/>
                <a:tab pos="3140075" algn="l"/>
                <a:tab pos="3767138" algn="l"/>
                <a:tab pos="4395788" algn="l"/>
                <a:tab pos="5024438" algn="l"/>
                <a:tab pos="5651500" algn="l"/>
                <a:tab pos="6280150" algn="l"/>
                <a:tab pos="6907213" algn="l"/>
                <a:tab pos="7535863" algn="l"/>
                <a:tab pos="8162925" algn="l"/>
                <a:tab pos="8791575" algn="l"/>
                <a:tab pos="9418638" algn="l"/>
                <a:tab pos="10047288" algn="l"/>
                <a:tab pos="10675938" algn="l"/>
                <a:tab pos="11303000" algn="l"/>
              </a:tabLst>
            </a:pPr>
            <a:r>
              <a:rPr lang="en-GB" sz="1100">
                <a:solidFill>
                  <a:schemeClr val="bg1">
                    <a:lumMod val="85000"/>
                  </a:schemeClr>
                </a:solidFill>
                <a:latin typeface="Calibri" panose="020F0502020204030204" pitchFamily="34" charset="0"/>
              </a:rPr>
              <a:t>Mar	Apr	</a:t>
            </a:r>
            <a:r>
              <a:rPr lang="en-GB" sz="1100">
                <a:solidFill>
                  <a:schemeClr val="accent5"/>
                </a:solidFill>
                <a:latin typeface="Calibri" panose="020F0502020204030204" pitchFamily="34" charset="0"/>
              </a:rPr>
              <a:t>May	Jun</a:t>
            </a:r>
            <a:r>
              <a:rPr lang="en-GB" sz="1100">
                <a:solidFill>
                  <a:schemeClr val="bg1"/>
                </a:solidFill>
                <a:latin typeface="Calibri" panose="020F0502020204030204" pitchFamily="34" charset="0"/>
              </a:rPr>
              <a:t>	</a:t>
            </a:r>
            <a:r>
              <a:rPr lang="en-GB" sz="1100" b="1">
                <a:solidFill>
                  <a:schemeClr val="accent5"/>
                </a:solidFill>
                <a:latin typeface="Calibri" panose="020F0502020204030204" pitchFamily="34" charset="0"/>
              </a:rPr>
              <a:t>Jul	Aug	Sep	Oct	Nov	Dec	Jan	Feb	Mar	Apr	May	Jun	Jul	Aug</a:t>
            </a:r>
          </a:p>
          <a:p>
            <a:pPr algn="just" fontAlgn="b">
              <a:spcAft>
                <a:spcPts val="600"/>
              </a:spcAft>
              <a:tabLst>
                <a:tab pos="628650" algn="l"/>
                <a:tab pos="1255713" algn="l"/>
                <a:tab pos="1884363" algn="l"/>
                <a:tab pos="2511425" algn="l"/>
                <a:tab pos="3140075" algn="l"/>
                <a:tab pos="3767138" algn="l"/>
                <a:tab pos="4395788" algn="l"/>
                <a:tab pos="5024438" algn="l"/>
                <a:tab pos="5651500" algn="l"/>
                <a:tab pos="6280150" algn="l"/>
                <a:tab pos="6907213" algn="l"/>
                <a:tab pos="7535863" algn="l"/>
                <a:tab pos="8162925" algn="l"/>
                <a:tab pos="8791575" algn="l"/>
                <a:tab pos="9418638" algn="l"/>
                <a:tab pos="10047288" algn="l"/>
                <a:tab pos="10675938" algn="l"/>
                <a:tab pos="11303000" algn="l"/>
              </a:tabLst>
            </a:pPr>
            <a:r>
              <a:rPr lang="en-GB" sz="1100">
                <a:solidFill>
                  <a:schemeClr val="bg1">
                    <a:lumMod val="85000"/>
                  </a:schemeClr>
                </a:solidFill>
                <a:latin typeface="Calibri" panose="020F0502020204030204" pitchFamily="34" charset="0"/>
              </a:rPr>
              <a:t>2020	</a:t>
            </a:r>
            <a:r>
              <a:rPr lang="en-GB" sz="1100">
                <a:solidFill>
                  <a:schemeClr val="bg1"/>
                </a:solidFill>
                <a:latin typeface="Calibri" panose="020F0502020204030204" pitchFamily="34" charset="0"/>
              </a:rPr>
              <a:t>									</a:t>
            </a:r>
            <a:r>
              <a:rPr lang="en-GB" sz="1100">
                <a:solidFill>
                  <a:schemeClr val="accent5"/>
                </a:solidFill>
                <a:latin typeface="Calibri" panose="020F0502020204030204" pitchFamily="34" charset="0"/>
              </a:rPr>
              <a:t>2021</a:t>
            </a:r>
          </a:p>
        </p:txBody>
      </p:sp>
      <p:sp>
        <p:nvSpPr>
          <p:cNvPr id="12" name="Rectangle 11">
            <a:extLst>
              <a:ext uri="{FF2B5EF4-FFF2-40B4-BE49-F238E27FC236}">
                <a16:creationId xmlns:a16="http://schemas.microsoft.com/office/drawing/2014/main" id="{8F8984E9-EB87-756D-CDAC-4A80E37DF872}"/>
              </a:ext>
            </a:extLst>
          </p:cNvPr>
          <p:cNvSpPr/>
          <p:nvPr/>
        </p:nvSpPr>
        <p:spPr>
          <a:xfrm>
            <a:off x="84086" y="1563579"/>
            <a:ext cx="4498932" cy="1015663"/>
          </a:xfrm>
          <a:prstGeom prst="rect">
            <a:avLst/>
          </a:prstGeom>
        </p:spPr>
        <p:txBody>
          <a:bodyPr wrap="square">
            <a:spAutoFit/>
          </a:bodyPr>
          <a:lstStyle/>
          <a:p>
            <a:pPr fontAlgn="b">
              <a:spcAft>
                <a:spcPts val="600"/>
              </a:spcAft>
            </a:pPr>
            <a:r>
              <a:rPr lang="en-GB" b="1">
                <a:solidFill>
                  <a:schemeClr val="accent5"/>
                </a:solidFill>
                <a:latin typeface="Century Gothic" panose="020B0502020202020204" pitchFamily="34" charset="0"/>
              </a:rPr>
              <a:t>Key Dates</a:t>
            </a:r>
          </a:p>
          <a:p>
            <a:pPr fontAlgn="b">
              <a:spcAft>
                <a:spcPts val="600"/>
              </a:spcAft>
            </a:pPr>
            <a:endParaRPr lang="en-GB" b="1">
              <a:solidFill>
                <a:schemeClr val="accent5"/>
              </a:solidFill>
              <a:latin typeface="Century Gothic" panose="020B0502020202020204" pitchFamily="34" charset="0"/>
            </a:endParaRPr>
          </a:p>
          <a:p>
            <a:pPr fontAlgn="b">
              <a:spcAft>
                <a:spcPts val="600"/>
              </a:spcAft>
            </a:pPr>
            <a:endParaRPr lang="en-GB" sz="1200">
              <a:solidFill>
                <a:schemeClr val="bg1"/>
              </a:solidFill>
              <a:latin typeface="Century Gothic" panose="020B0502020202020204" pitchFamily="34" charset="0"/>
            </a:endParaRPr>
          </a:p>
        </p:txBody>
      </p:sp>
      <p:sp>
        <p:nvSpPr>
          <p:cNvPr id="13" name="Rectangle 12">
            <a:extLst>
              <a:ext uri="{FF2B5EF4-FFF2-40B4-BE49-F238E27FC236}">
                <a16:creationId xmlns:a16="http://schemas.microsoft.com/office/drawing/2014/main" id="{9F23F4A2-3B20-CF16-1850-F144BB2D30DB}"/>
              </a:ext>
            </a:extLst>
          </p:cNvPr>
          <p:cNvSpPr/>
          <p:nvPr/>
        </p:nvSpPr>
        <p:spPr>
          <a:xfrm>
            <a:off x="3731054" y="1592865"/>
            <a:ext cx="8277332" cy="4216539"/>
          </a:xfrm>
          <a:prstGeom prst="rect">
            <a:avLst/>
          </a:prstGeom>
        </p:spPr>
        <p:txBody>
          <a:bodyPr wrap="square">
            <a:spAutoFit/>
          </a:bodyPr>
          <a:lstStyle/>
          <a:p>
            <a:pPr algn="just" fontAlgn="b">
              <a:spcAft>
                <a:spcPts val="900"/>
              </a:spcAft>
            </a:pPr>
            <a:r>
              <a:rPr lang="en-GB" sz="1400" b="1">
                <a:solidFill>
                  <a:schemeClr val="bg1"/>
                </a:solidFill>
                <a:latin typeface="Century Gothic" panose="020B0502020202020204" pitchFamily="34" charset="0"/>
              </a:rPr>
              <a:t>Distribution mechanism</a:t>
            </a:r>
          </a:p>
          <a:p>
            <a:pPr algn="just" fontAlgn="b">
              <a:spcAft>
                <a:spcPts val="900"/>
              </a:spcAft>
            </a:pPr>
            <a:r>
              <a:rPr lang="en-GB" sz="1200">
                <a:solidFill>
                  <a:schemeClr val="bg1"/>
                </a:solidFill>
                <a:latin typeface="Century Gothic" panose="020B0502020202020204" pitchFamily="34" charset="0"/>
              </a:rPr>
              <a:t>Access had a live “Strategic Grant Partner” framework agreement (put in place following a tender process in 2019) with Social Investment Business (SIB) which allows for the delivery of specific grant management work without the delay of putting in place a separate tender process.  SIB was therefore asked to distribute the grants.  As SIB was itself a Growth Fund partner this had to be managed carefully, but having a central function where social investors could apply and have their plans checked and approved, had various advantages over providing the allocations direct to each of the social investors for them to apply directly themselves.</a:t>
            </a:r>
          </a:p>
          <a:p>
            <a:pPr algn="just" fontAlgn="b">
              <a:spcAft>
                <a:spcPts val="900"/>
              </a:spcAft>
            </a:pPr>
            <a:r>
              <a:rPr lang="en-GB" sz="1200">
                <a:solidFill>
                  <a:schemeClr val="bg1"/>
                </a:solidFill>
                <a:latin typeface="Century Gothic" panose="020B0502020202020204" pitchFamily="34" charset="0"/>
              </a:rPr>
              <a:t>We agreed with SIB a light touch application process, finalised by the end of May, which aimed to keep the administrative burden to a minimum, and saw individual social investor partners remain largely in control of the process (of 116 applications, </a:t>
            </a:r>
            <a:r>
              <a:rPr lang="en-GB" sz="1600" b="1">
                <a:solidFill>
                  <a:schemeClr val="accent5"/>
                </a:solidFill>
                <a:latin typeface="Century Gothic" panose="020B0502020202020204" pitchFamily="34" charset="0"/>
              </a:rPr>
              <a:t>115 were approved</a:t>
            </a:r>
            <a:r>
              <a:rPr lang="en-GB" sz="1200">
                <a:solidFill>
                  <a:schemeClr val="bg1"/>
                </a:solidFill>
                <a:latin typeface="Century Gothic" panose="020B0502020202020204" pitchFamily="34" charset="0"/>
              </a:rPr>
              <a:t>).  </a:t>
            </a:r>
          </a:p>
          <a:p>
            <a:pPr algn="just" fontAlgn="b">
              <a:spcAft>
                <a:spcPts val="900"/>
              </a:spcAft>
            </a:pPr>
            <a:r>
              <a:rPr lang="en-GB" sz="1200">
                <a:solidFill>
                  <a:schemeClr val="bg1"/>
                </a:solidFill>
                <a:latin typeface="Century Gothic" panose="020B0502020202020204" pitchFamily="34" charset="0"/>
              </a:rPr>
              <a:t>Social investors were asked to target the resource, and were able to use their existing knowledge of the organisations in their portfolio as a starting point.  Most however did open up some process by which all investees could register an interest in applying.  Once the organisations to benefit were selected by investors, the social investor and beneficiary investee would work together on the application, identifying the work to be done, who the supplier(s) of that work or advice would be, and how much of that investor’s grant allocation to request from SIB.</a:t>
            </a:r>
          </a:p>
          <a:p>
            <a:pPr algn="just" fontAlgn="b">
              <a:spcAft>
                <a:spcPts val="900"/>
              </a:spcAft>
            </a:pPr>
            <a:r>
              <a:rPr lang="en-GB" sz="1200">
                <a:solidFill>
                  <a:schemeClr val="bg1"/>
                </a:solidFill>
                <a:latin typeface="Century Gothic" panose="020B0502020202020204" pitchFamily="34" charset="0"/>
              </a:rPr>
              <a:t>The first awards started to be approved in </a:t>
            </a:r>
            <a:r>
              <a:rPr lang="en-GB" sz="1600" b="1">
                <a:solidFill>
                  <a:schemeClr val="accent5"/>
                </a:solidFill>
                <a:latin typeface="Century Gothic" panose="020B0502020202020204" pitchFamily="34" charset="0"/>
              </a:rPr>
              <a:t>July 2020</a:t>
            </a:r>
            <a:r>
              <a:rPr lang="en-GB" sz="1200">
                <a:solidFill>
                  <a:schemeClr val="bg1"/>
                </a:solidFill>
                <a:latin typeface="Century Gothic" panose="020B0502020202020204" pitchFamily="34" charset="0"/>
              </a:rPr>
              <a:t>, and SIB concluded their work in </a:t>
            </a:r>
            <a:r>
              <a:rPr lang="en-GB" sz="1600" b="1">
                <a:solidFill>
                  <a:schemeClr val="accent5"/>
                </a:solidFill>
                <a:latin typeface="Century Gothic" panose="020B0502020202020204" pitchFamily="34" charset="0"/>
              </a:rPr>
              <a:t>October 2022 </a:t>
            </a:r>
            <a:r>
              <a:rPr lang="en-GB" sz="1200">
                <a:solidFill>
                  <a:schemeClr val="bg1"/>
                </a:solidFill>
                <a:latin typeface="Century Gothic" panose="020B0502020202020204" pitchFamily="34" charset="0"/>
              </a:rPr>
              <a:t>with the closure for receipt of end of grant reports (having had a 70% report return rate)</a:t>
            </a:r>
          </a:p>
        </p:txBody>
      </p:sp>
      <p:sp>
        <p:nvSpPr>
          <p:cNvPr id="15" name="TextBox 14">
            <a:extLst>
              <a:ext uri="{FF2B5EF4-FFF2-40B4-BE49-F238E27FC236}">
                <a16:creationId xmlns:a16="http://schemas.microsoft.com/office/drawing/2014/main" id="{E845158F-C720-4DB4-2FE0-359C947B6F88}"/>
              </a:ext>
            </a:extLst>
          </p:cNvPr>
          <p:cNvSpPr txBox="1"/>
          <p:nvPr/>
        </p:nvSpPr>
        <p:spPr>
          <a:xfrm>
            <a:off x="84086" y="2021116"/>
            <a:ext cx="3562881" cy="4154984"/>
          </a:xfrm>
          <a:prstGeom prst="rect">
            <a:avLst/>
          </a:prstGeom>
          <a:noFill/>
        </p:spPr>
        <p:txBody>
          <a:bodyPr wrap="square">
            <a:spAutoFit/>
          </a:bodyPr>
          <a:lstStyle/>
          <a:p>
            <a:pPr marL="804863" indent="-804863" fontAlgn="b">
              <a:spcAft>
                <a:spcPts val="600"/>
              </a:spcAft>
            </a:pPr>
            <a:r>
              <a:rPr lang="en-GB" sz="1100" b="1" u="sng">
                <a:solidFill>
                  <a:schemeClr val="accent5"/>
                </a:solidFill>
                <a:latin typeface="Century Gothic" panose="020B0502020202020204" pitchFamily="34" charset="0"/>
              </a:rPr>
              <a:t>2020</a:t>
            </a:r>
          </a:p>
          <a:p>
            <a:pPr marL="804863" indent="-804863" fontAlgn="b">
              <a:spcAft>
                <a:spcPts val="600"/>
              </a:spcAft>
            </a:pPr>
            <a:r>
              <a:rPr lang="en-GB" sz="1100" b="1">
                <a:solidFill>
                  <a:schemeClr val="accent5"/>
                </a:solidFill>
                <a:latin typeface="Century Gothic" panose="020B0502020202020204" pitchFamily="34" charset="0"/>
              </a:rPr>
              <a:t>22 Apr	</a:t>
            </a:r>
            <a:r>
              <a:rPr lang="en-GB" sz="1100">
                <a:solidFill>
                  <a:schemeClr val="accent5"/>
                </a:solidFill>
                <a:latin typeface="Century Gothic" panose="020B0502020202020204" pitchFamily="34" charset="0"/>
              </a:rPr>
              <a:t>SIB approached as delivery partner for BSGs</a:t>
            </a:r>
          </a:p>
          <a:p>
            <a:pPr marL="804863" indent="-804863" fontAlgn="b">
              <a:spcAft>
                <a:spcPts val="600"/>
              </a:spcAft>
            </a:pPr>
            <a:r>
              <a:rPr lang="en-GB" sz="1100" b="1">
                <a:solidFill>
                  <a:schemeClr val="accent5"/>
                </a:solidFill>
                <a:latin typeface="Century Gothic" panose="020B0502020202020204" pitchFamily="34" charset="0"/>
              </a:rPr>
              <a:t>12 May	</a:t>
            </a:r>
            <a:r>
              <a:rPr lang="en-GB" sz="1100">
                <a:solidFill>
                  <a:schemeClr val="accent5"/>
                </a:solidFill>
                <a:latin typeface="Century Gothic" panose="020B0502020202020204" pitchFamily="34" charset="0"/>
              </a:rPr>
              <a:t>SIB produce first draft of application and guidance</a:t>
            </a:r>
          </a:p>
          <a:p>
            <a:pPr marL="804863" indent="-804863" fontAlgn="b">
              <a:spcAft>
                <a:spcPts val="600"/>
              </a:spcAft>
            </a:pPr>
            <a:r>
              <a:rPr lang="en-GB" sz="1100" b="1">
                <a:solidFill>
                  <a:schemeClr val="accent5"/>
                </a:solidFill>
                <a:latin typeface="Century Gothic" panose="020B0502020202020204" pitchFamily="34" charset="0"/>
              </a:rPr>
              <a:t>27 May	</a:t>
            </a:r>
            <a:r>
              <a:rPr lang="en-GB" sz="1100">
                <a:solidFill>
                  <a:schemeClr val="accent5"/>
                </a:solidFill>
                <a:latin typeface="Century Gothic" panose="020B0502020202020204" pitchFamily="34" charset="0"/>
              </a:rPr>
              <a:t>JIC finalises allocations and methods for distributing £1m of Covid Grant C </a:t>
            </a:r>
          </a:p>
          <a:p>
            <a:pPr marL="804863" indent="-804863" fontAlgn="b">
              <a:spcAft>
                <a:spcPts val="600"/>
              </a:spcAft>
            </a:pPr>
            <a:r>
              <a:rPr lang="en-GB" sz="1100" b="1">
                <a:solidFill>
                  <a:schemeClr val="accent5"/>
                </a:solidFill>
                <a:latin typeface="Century Gothic" panose="020B0502020202020204" pitchFamily="34" charset="0"/>
              </a:rPr>
              <a:t>29 May	</a:t>
            </a:r>
            <a:r>
              <a:rPr lang="en-GB" sz="1100">
                <a:solidFill>
                  <a:schemeClr val="accent5"/>
                </a:solidFill>
                <a:latin typeface="Century Gothic" panose="020B0502020202020204" pitchFamily="34" charset="0"/>
              </a:rPr>
              <a:t>BSG application process and guidance finalised, and launched</a:t>
            </a:r>
          </a:p>
          <a:p>
            <a:pPr marL="804863" indent="-804863" fontAlgn="b">
              <a:spcAft>
                <a:spcPts val="600"/>
              </a:spcAft>
            </a:pPr>
            <a:r>
              <a:rPr lang="en-GB" sz="1100" b="1">
                <a:solidFill>
                  <a:schemeClr val="accent5"/>
                </a:solidFill>
                <a:latin typeface="Century Gothic" panose="020B0502020202020204" pitchFamily="34" charset="0"/>
              </a:rPr>
              <a:t>22 Jul	</a:t>
            </a:r>
            <a:r>
              <a:rPr lang="en-GB" sz="1100">
                <a:solidFill>
                  <a:schemeClr val="accent5"/>
                </a:solidFill>
                <a:latin typeface="Century Gothic" panose="020B0502020202020204" pitchFamily="34" charset="0"/>
              </a:rPr>
              <a:t>First grant award approved</a:t>
            </a:r>
          </a:p>
          <a:p>
            <a:pPr marL="804863" indent="-804863" fontAlgn="b">
              <a:spcAft>
                <a:spcPts val="600"/>
              </a:spcAft>
            </a:pPr>
            <a:r>
              <a:rPr lang="en-GB" sz="1100" b="1">
                <a:solidFill>
                  <a:schemeClr val="accent5"/>
                </a:solidFill>
                <a:latin typeface="Century Gothic" panose="020B0502020202020204" pitchFamily="34" charset="0"/>
              </a:rPr>
              <a:t>14 Aug	</a:t>
            </a:r>
            <a:r>
              <a:rPr lang="en-GB" sz="1100">
                <a:solidFill>
                  <a:schemeClr val="accent5"/>
                </a:solidFill>
                <a:latin typeface="Century Gothic" panose="020B0502020202020204" pitchFamily="34" charset="0"/>
              </a:rPr>
              <a:t>Fee structure agreed with SIB for delivery of BSGs</a:t>
            </a:r>
          </a:p>
          <a:p>
            <a:pPr marL="804863" indent="-804863" fontAlgn="b">
              <a:spcAft>
                <a:spcPts val="600"/>
              </a:spcAft>
            </a:pPr>
            <a:r>
              <a:rPr lang="en-GB" sz="1100" b="1" u="sng">
                <a:solidFill>
                  <a:schemeClr val="accent5"/>
                </a:solidFill>
                <a:latin typeface="Century Gothic" panose="020B0502020202020204" pitchFamily="34" charset="0"/>
              </a:rPr>
              <a:t>2021</a:t>
            </a:r>
          </a:p>
          <a:p>
            <a:pPr marL="804863" indent="-804863" fontAlgn="b">
              <a:spcAft>
                <a:spcPts val="600"/>
              </a:spcAft>
            </a:pPr>
            <a:r>
              <a:rPr lang="en-GB" sz="1100" b="1">
                <a:solidFill>
                  <a:schemeClr val="accent5"/>
                </a:solidFill>
                <a:latin typeface="Century Gothic" panose="020B0502020202020204" pitchFamily="34" charset="0"/>
              </a:rPr>
              <a:t>26 Aug 	</a:t>
            </a:r>
            <a:r>
              <a:rPr lang="en-GB" sz="1100">
                <a:solidFill>
                  <a:schemeClr val="accent5"/>
                </a:solidFill>
                <a:latin typeface="Century Gothic" panose="020B0502020202020204" pitchFamily="34" charset="0"/>
              </a:rPr>
              <a:t>Last grant award approved</a:t>
            </a:r>
          </a:p>
          <a:p>
            <a:pPr marL="804863" indent="-804863" fontAlgn="b">
              <a:spcAft>
                <a:spcPts val="600"/>
              </a:spcAft>
            </a:pPr>
            <a:r>
              <a:rPr lang="en-GB" sz="1100" b="1">
                <a:solidFill>
                  <a:schemeClr val="accent5"/>
                </a:solidFill>
                <a:latin typeface="Century Gothic" panose="020B0502020202020204" pitchFamily="34" charset="0"/>
              </a:rPr>
              <a:t>22 Sep	</a:t>
            </a:r>
            <a:r>
              <a:rPr lang="en-GB" sz="1100">
                <a:solidFill>
                  <a:schemeClr val="accent5"/>
                </a:solidFill>
                <a:latin typeface="Century Gothic" panose="020B0502020202020204" pitchFamily="34" charset="0"/>
              </a:rPr>
              <a:t>First End of grant report received back</a:t>
            </a:r>
          </a:p>
          <a:p>
            <a:pPr marL="804863" indent="-804863" fontAlgn="b">
              <a:spcAft>
                <a:spcPts val="600"/>
              </a:spcAft>
              <a:tabLst>
                <a:tab pos="989013" algn="l"/>
              </a:tabLst>
            </a:pPr>
            <a:r>
              <a:rPr lang="en-GB" sz="1100" b="1" u="sng">
                <a:solidFill>
                  <a:schemeClr val="accent5"/>
                </a:solidFill>
                <a:latin typeface="Century Gothic" panose="020B0502020202020204" pitchFamily="34" charset="0"/>
              </a:rPr>
              <a:t>2022</a:t>
            </a:r>
          </a:p>
          <a:p>
            <a:pPr marL="804863" indent="-804863" fontAlgn="b">
              <a:spcAft>
                <a:spcPts val="600"/>
              </a:spcAft>
              <a:tabLst>
                <a:tab pos="989013" algn="l"/>
              </a:tabLst>
            </a:pPr>
            <a:r>
              <a:rPr lang="en-GB" sz="1100" b="1">
                <a:solidFill>
                  <a:schemeClr val="accent5"/>
                </a:solidFill>
                <a:latin typeface="Century Gothic" panose="020B0502020202020204" pitchFamily="34" charset="0"/>
              </a:rPr>
              <a:t>7 Oct	</a:t>
            </a:r>
            <a:r>
              <a:rPr lang="en-GB" sz="1100">
                <a:solidFill>
                  <a:schemeClr val="accent5"/>
                </a:solidFill>
                <a:latin typeface="Century Gothic" panose="020B0502020202020204" pitchFamily="34" charset="0"/>
              </a:rPr>
              <a:t>Last End of grant report received back</a:t>
            </a:r>
          </a:p>
        </p:txBody>
      </p:sp>
      <p:sp>
        <p:nvSpPr>
          <p:cNvPr id="16" name="Rectangle 15">
            <a:extLst>
              <a:ext uri="{FF2B5EF4-FFF2-40B4-BE49-F238E27FC236}">
                <a16:creationId xmlns:a16="http://schemas.microsoft.com/office/drawing/2014/main" id="{4001D03D-A25C-471C-EDA7-78DC0FFAA2CC}"/>
              </a:ext>
            </a:extLst>
          </p:cNvPr>
          <p:cNvSpPr/>
          <p:nvPr/>
        </p:nvSpPr>
        <p:spPr>
          <a:xfrm>
            <a:off x="91053" y="914400"/>
            <a:ext cx="1352157" cy="235574"/>
          </a:xfrm>
          <a:prstGeom prst="rect">
            <a:avLst/>
          </a:prstGeom>
          <a:solidFill>
            <a:schemeClr val="bg1">
              <a:alpha val="1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52E07F5-90B6-D063-9586-87527F90AF08}"/>
              </a:ext>
            </a:extLst>
          </p:cNvPr>
          <p:cNvSpPr/>
          <p:nvPr/>
        </p:nvSpPr>
        <p:spPr>
          <a:xfrm>
            <a:off x="1443210" y="914401"/>
            <a:ext cx="9639761" cy="23557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3680668"/>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t>
            </a:r>
            <a:r>
              <a:rPr lang="en-GB" sz="1600" b="1">
                <a:solidFill>
                  <a:srgbClr val="A191D3"/>
                </a:solidFill>
                <a:latin typeface="Century Gothic" panose="020B0502020202020204" pitchFamily="34" charset="0"/>
              </a:rPr>
              <a:t> </a:t>
            </a:r>
            <a:r>
              <a:rPr lang="en-GB" sz="1600" b="1">
                <a:solidFill>
                  <a:schemeClr val="bg1"/>
                </a:solidFill>
                <a:latin typeface="Century Gothic" panose="020B0502020202020204" pitchFamily="34" charset="0"/>
              </a:rPr>
              <a:t>Awards</a:t>
            </a:r>
            <a:r>
              <a:rPr lang="en-GB" sz="1600" b="1">
                <a:solidFill>
                  <a:srgbClr val="A191D3"/>
                </a:solidFill>
                <a:latin typeface="Century Gothic" panose="020B0502020202020204" pitchFamily="34" charset="0"/>
              </a:rPr>
              <a:t> </a:t>
            </a:r>
            <a:r>
              <a:rPr lang="en-GB" sz="1600">
                <a:solidFill>
                  <a:srgbClr val="A191D3"/>
                </a:solidFill>
                <a:latin typeface="Century Gothic" panose="020B0502020202020204" pitchFamily="34" charset="0"/>
              </a:rPr>
              <a:t>           Use of Grant              Benefits             Case Studies              Lessons      </a:t>
            </a:r>
            <a:endParaRPr lang="en-GB" sz="1200">
              <a:solidFill>
                <a:srgbClr val="A191D3"/>
              </a:solidFill>
              <a:latin typeface="Century Gothic" panose="020B0502020202020204" pitchFamily="34" charset="0"/>
            </a:endParaRPr>
          </a:p>
        </p:txBody>
      </p:sp>
      <p:sp>
        <p:nvSpPr>
          <p:cNvPr id="2" name="Rectangle 1">
            <a:extLst>
              <a:ext uri="{FF2B5EF4-FFF2-40B4-BE49-F238E27FC236}">
                <a16:creationId xmlns:a16="http://schemas.microsoft.com/office/drawing/2014/main" id="{D3EE7E24-8BA4-588A-E212-8C74ABF9D176}"/>
              </a:ext>
            </a:extLst>
          </p:cNvPr>
          <p:cNvSpPr/>
          <p:nvPr/>
        </p:nvSpPr>
        <p:spPr>
          <a:xfrm>
            <a:off x="152398" y="732619"/>
            <a:ext cx="12097407" cy="1769715"/>
          </a:xfrm>
          <a:prstGeom prst="rect">
            <a:avLst/>
          </a:prstGeom>
        </p:spPr>
        <p:txBody>
          <a:bodyPr wrap="square">
            <a:spAutoFit/>
          </a:bodyPr>
          <a:lstStyle/>
          <a:p>
            <a:pPr fontAlgn="b">
              <a:spcAft>
                <a:spcPts val="600"/>
              </a:spcAft>
            </a:pPr>
            <a:r>
              <a:rPr lang="en-GB" sz="1600" b="1">
                <a:solidFill>
                  <a:schemeClr val="accent5"/>
                </a:solidFill>
                <a:latin typeface="Calibri" panose="020F0502020204030204" pitchFamily="34" charset="0"/>
              </a:rPr>
              <a:t>£848,338 </a:t>
            </a:r>
            <a:r>
              <a:rPr lang="en-GB" sz="1400">
                <a:solidFill>
                  <a:schemeClr val="bg1"/>
                </a:solidFill>
                <a:latin typeface="Calibri" panose="020F0502020204030204" pitchFamily="34" charset="0"/>
              </a:rPr>
              <a:t>in BSGs was provided by </a:t>
            </a:r>
            <a:r>
              <a:rPr lang="en-GB" sz="1600" b="1">
                <a:solidFill>
                  <a:schemeClr val="accent5"/>
                </a:solidFill>
                <a:latin typeface="Calibri" panose="020F0502020204030204" pitchFamily="34" charset="0"/>
              </a:rPr>
              <a:t>14</a:t>
            </a:r>
            <a:r>
              <a:rPr lang="en-GB" sz="1600">
                <a:solidFill>
                  <a:srgbClr val="000000"/>
                </a:solidFill>
                <a:latin typeface="Calibri" panose="020F0502020204030204" pitchFamily="34" charset="0"/>
              </a:rPr>
              <a:t> </a:t>
            </a:r>
            <a:r>
              <a:rPr lang="en-GB" sz="1400">
                <a:solidFill>
                  <a:schemeClr val="bg1"/>
                </a:solidFill>
                <a:latin typeface="Calibri" panose="020F0502020204030204" pitchFamily="34" charset="0"/>
              </a:rPr>
              <a:t>social investors</a:t>
            </a:r>
            <a:r>
              <a:rPr lang="en-GB" sz="1600">
                <a:solidFill>
                  <a:srgbClr val="000000"/>
                </a:solidFill>
                <a:latin typeface="Calibri" panose="020F0502020204030204" pitchFamily="34" charset="0"/>
              </a:rPr>
              <a:t>. 		</a:t>
            </a:r>
            <a:r>
              <a:rPr lang="en-GB" sz="1600" b="1">
                <a:solidFill>
                  <a:schemeClr val="accent5"/>
                </a:solidFill>
                <a:latin typeface="Calibri" panose="020F0502020204030204" pitchFamily="34" charset="0"/>
              </a:rPr>
              <a:t>115</a:t>
            </a:r>
            <a:r>
              <a:rPr lang="en-GB" sz="1600">
                <a:solidFill>
                  <a:srgbClr val="000000"/>
                </a:solidFill>
                <a:latin typeface="Calibri" panose="020F0502020204030204" pitchFamily="34" charset="0"/>
              </a:rPr>
              <a:t> </a:t>
            </a:r>
            <a:r>
              <a:rPr lang="en-GB" sz="1400">
                <a:solidFill>
                  <a:schemeClr val="bg1"/>
                </a:solidFill>
                <a:latin typeface="Calibri" panose="020F0502020204030204" pitchFamily="34" charset="0"/>
              </a:rPr>
              <a:t>BSGs were provided to </a:t>
            </a:r>
            <a:r>
              <a:rPr lang="en-GB" sz="1600" b="1">
                <a:solidFill>
                  <a:schemeClr val="accent5"/>
                </a:solidFill>
                <a:latin typeface="Calibri" panose="020F0502020204030204" pitchFamily="34" charset="0"/>
              </a:rPr>
              <a:t>106</a:t>
            </a:r>
            <a:r>
              <a:rPr lang="en-GB" sz="1600" b="1">
                <a:solidFill>
                  <a:srgbClr val="7030A0"/>
                </a:solidFill>
                <a:latin typeface="Calibri" panose="020F0502020204030204" pitchFamily="34" charset="0"/>
              </a:rPr>
              <a:t> </a:t>
            </a:r>
            <a:r>
              <a:rPr lang="en-GB" sz="1400">
                <a:solidFill>
                  <a:schemeClr val="bg1"/>
                </a:solidFill>
                <a:latin typeface="Calibri" panose="020F0502020204030204" pitchFamily="34" charset="0"/>
              </a:rPr>
              <a:t>different investees. </a:t>
            </a:r>
            <a:br>
              <a:rPr lang="en-GB" sz="1400">
                <a:solidFill>
                  <a:schemeClr val="bg1"/>
                </a:solidFill>
                <a:latin typeface="Calibri" panose="020F0502020204030204" pitchFamily="34" charset="0"/>
              </a:rPr>
            </a:br>
            <a:r>
              <a:rPr lang="en-GB" sz="1400">
                <a:solidFill>
                  <a:schemeClr val="bg1"/>
                </a:solidFill>
                <a:latin typeface="Calibri" panose="020F0502020204030204" pitchFamily="34" charset="0"/>
              </a:rPr>
              <a:t>Seven VCSEs received two BSGs and one received three</a:t>
            </a:r>
            <a:r>
              <a:rPr lang="en-GB" sz="1600">
                <a:solidFill>
                  <a:srgbClr val="000000"/>
                </a:solidFill>
                <a:latin typeface="Calibri" panose="020F0502020204030204" pitchFamily="34" charset="0"/>
              </a:rPr>
              <a:t>. 		</a:t>
            </a:r>
            <a:r>
              <a:rPr lang="en-GB" sz="1600" b="1">
                <a:solidFill>
                  <a:schemeClr val="accent5"/>
                </a:solidFill>
                <a:latin typeface="Calibri" panose="020F0502020204030204" pitchFamily="34" charset="0"/>
              </a:rPr>
              <a:t>47</a:t>
            </a:r>
            <a:r>
              <a:rPr lang="en-GB" sz="1600">
                <a:solidFill>
                  <a:srgbClr val="000000"/>
                </a:solidFill>
                <a:latin typeface="Calibri" panose="020F0502020204030204" pitchFamily="34" charset="0"/>
              </a:rPr>
              <a:t> </a:t>
            </a:r>
            <a:r>
              <a:rPr lang="en-GB" sz="1400">
                <a:solidFill>
                  <a:schemeClr val="bg1"/>
                </a:solidFill>
                <a:latin typeface="Calibri" panose="020F0502020204030204" pitchFamily="34" charset="0"/>
              </a:rPr>
              <a:t>investees received both covid Grant C and a BSG. </a:t>
            </a:r>
          </a:p>
          <a:p>
            <a:pPr fontAlgn="b">
              <a:spcAft>
                <a:spcPts val="600"/>
              </a:spcAft>
            </a:pPr>
            <a:r>
              <a:rPr lang="en-GB" sz="1400">
                <a:solidFill>
                  <a:schemeClr val="bg1"/>
                </a:solidFill>
                <a:latin typeface="Calibri" panose="020F0502020204030204" pitchFamily="34" charset="0"/>
              </a:rPr>
              <a:t>The average BSG award was </a:t>
            </a:r>
            <a:r>
              <a:rPr lang="en-GB" sz="1600" b="1">
                <a:solidFill>
                  <a:schemeClr val="accent5"/>
                </a:solidFill>
                <a:latin typeface="Calibri" panose="020F0502020204030204" pitchFamily="34" charset="0"/>
              </a:rPr>
              <a:t>£7.4k </a:t>
            </a:r>
            <a:r>
              <a:rPr lang="en-GB" sz="1400">
                <a:solidFill>
                  <a:schemeClr val="bg1"/>
                </a:solidFill>
                <a:latin typeface="Calibri" panose="020F0502020204030204" pitchFamily="34" charset="0"/>
              </a:rPr>
              <a:t>and the median was </a:t>
            </a:r>
            <a:r>
              <a:rPr lang="en-GB" sz="1600" b="1">
                <a:solidFill>
                  <a:schemeClr val="accent5"/>
                </a:solidFill>
                <a:latin typeface="Calibri" panose="020F0502020204030204" pitchFamily="34" charset="0"/>
              </a:rPr>
              <a:t>£6.0k</a:t>
            </a:r>
            <a:r>
              <a:rPr lang="en-GB" sz="1600">
                <a:solidFill>
                  <a:srgbClr val="000000"/>
                </a:solidFill>
                <a:latin typeface="Calibri" panose="020F0502020204030204" pitchFamily="34" charset="0"/>
              </a:rPr>
              <a:t>. 	</a:t>
            </a:r>
            <a:r>
              <a:rPr lang="en-GB" sz="1400">
                <a:solidFill>
                  <a:schemeClr val="bg1"/>
                </a:solidFill>
                <a:latin typeface="Calibri" panose="020F0502020204030204" pitchFamily="34" charset="0"/>
              </a:rPr>
              <a:t>The largest grant was </a:t>
            </a:r>
            <a:r>
              <a:rPr lang="en-GB" sz="1600" b="1">
                <a:solidFill>
                  <a:schemeClr val="accent5"/>
                </a:solidFill>
                <a:latin typeface="Calibri" panose="020F0502020204030204" pitchFamily="34" charset="0"/>
              </a:rPr>
              <a:t>£61.9k</a:t>
            </a:r>
            <a:r>
              <a:rPr lang="en-GB" sz="1600" b="1">
                <a:solidFill>
                  <a:srgbClr val="7030A0"/>
                </a:solidFill>
                <a:latin typeface="Calibri" panose="020F0502020204030204" pitchFamily="34" charset="0"/>
              </a:rPr>
              <a:t> </a:t>
            </a:r>
            <a:r>
              <a:rPr lang="en-GB" sz="1400">
                <a:solidFill>
                  <a:schemeClr val="bg1"/>
                </a:solidFill>
                <a:latin typeface="Calibri" panose="020F0502020204030204" pitchFamily="34" charset="0"/>
              </a:rPr>
              <a:t>(second largest £21k) and the smallest </a:t>
            </a:r>
            <a:r>
              <a:rPr lang="en-GB" sz="1600" b="1">
                <a:solidFill>
                  <a:schemeClr val="accent5"/>
                </a:solidFill>
                <a:latin typeface="Calibri" panose="020F0502020204030204" pitchFamily="34" charset="0"/>
              </a:rPr>
              <a:t>£1.2k</a:t>
            </a:r>
            <a:r>
              <a:rPr lang="en-GB" sz="1600">
                <a:solidFill>
                  <a:srgbClr val="000000"/>
                </a:solidFill>
                <a:latin typeface="Calibri" panose="020F0502020204030204" pitchFamily="34" charset="0"/>
              </a:rPr>
              <a:t>. </a:t>
            </a:r>
          </a:p>
          <a:p>
            <a:pPr fontAlgn="b">
              <a:spcAft>
                <a:spcPts val="600"/>
              </a:spcAft>
            </a:pPr>
            <a:r>
              <a:rPr lang="en-GB" sz="1400">
                <a:solidFill>
                  <a:schemeClr val="bg1"/>
                </a:solidFill>
                <a:latin typeface="Calibri" panose="020F0502020204030204" pitchFamily="34" charset="0"/>
              </a:rPr>
              <a:t>The graph below shows the categories of </a:t>
            </a:r>
            <a:r>
              <a:rPr lang="en-GB" sz="1400" b="1">
                <a:solidFill>
                  <a:schemeClr val="bg1"/>
                </a:solidFill>
                <a:latin typeface="Calibri" panose="020F0502020204030204" pitchFamily="34" charset="0"/>
              </a:rPr>
              <a:t>proposed</a:t>
            </a:r>
            <a:r>
              <a:rPr lang="en-GB" sz="1400">
                <a:solidFill>
                  <a:schemeClr val="bg1"/>
                </a:solidFill>
                <a:latin typeface="Calibri" panose="020F0502020204030204" pitchFamily="34" charset="0"/>
              </a:rPr>
              <a:t> grant spend for all grants approved, the highest amount being identified for intended business planning support, followed by financial modelling and marketing strategy support. </a:t>
            </a:r>
          </a:p>
          <a:p>
            <a:pPr fontAlgn="b">
              <a:spcAft>
                <a:spcPts val="600"/>
              </a:spcAft>
            </a:pPr>
            <a:r>
              <a:rPr lang="en-GB" sz="1400">
                <a:solidFill>
                  <a:schemeClr val="bg1"/>
                </a:solidFill>
                <a:latin typeface="Calibri" panose="020F0502020204030204" pitchFamily="34" charset="0"/>
              </a:rPr>
              <a:t>Overall, social investors spent almost the same amounts of their core allocations for both BSGs and the parallel covid Grant C awards. </a:t>
            </a:r>
          </a:p>
        </p:txBody>
      </p:sp>
      <p:graphicFrame>
        <p:nvGraphicFramePr>
          <p:cNvPr id="5" name="Chart 4">
            <a:extLst>
              <a:ext uri="{FF2B5EF4-FFF2-40B4-BE49-F238E27FC236}">
                <a16:creationId xmlns:a16="http://schemas.microsoft.com/office/drawing/2014/main" id="{53C99521-FB87-29E4-CDA7-4BD42443E14C}"/>
              </a:ext>
            </a:extLst>
          </p:cNvPr>
          <p:cNvGraphicFramePr>
            <a:graphicFrameLocks/>
          </p:cNvGraphicFramePr>
          <p:nvPr>
            <p:extLst>
              <p:ext uri="{D42A27DB-BD31-4B8C-83A1-F6EECF244321}">
                <p14:modId xmlns:p14="http://schemas.microsoft.com/office/powerpoint/2010/main" val="1415194857"/>
              </p:ext>
            </p:extLst>
          </p:nvPr>
        </p:nvGraphicFramePr>
        <p:xfrm>
          <a:off x="998908" y="2565021"/>
          <a:ext cx="10126292" cy="389518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C2ABC2E2-1099-04F8-AA91-DE8FC27AC0DA}"/>
              </a:ext>
            </a:extLst>
          </p:cNvPr>
          <p:cNvSpPr/>
          <p:nvPr/>
        </p:nvSpPr>
        <p:spPr>
          <a:xfrm>
            <a:off x="91053" y="84912"/>
            <a:ext cx="4249594"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alibri" panose="020F0502020204030204" pitchFamily="34" charset="0"/>
              </a:rPr>
              <a:t>Size and types of Awards approved</a:t>
            </a:r>
            <a:endParaRPr lang="en-GB" sz="1600">
              <a:solidFill>
                <a:srgbClr val="523D98"/>
              </a:solidFill>
              <a:latin typeface="Calibri" panose="020F0502020204030204" pitchFamily="34" charset="0"/>
            </a:endParaRPr>
          </a:p>
        </p:txBody>
      </p:sp>
    </p:spTree>
    <p:extLst>
      <p:ext uri="{BB962C8B-B14F-4D97-AF65-F5344CB8AC3E}">
        <p14:creationId xmlns:p14="http://schemas.microsoft.com/office/powerpoint/2010/main" val="1190518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t>
            </a:r>
            <a:r>
              <a:rPr lang="en-GB" sz="1600" b="1">
                <a:solidFill>
                  <a:srgbClr val="A191D3"/>
                </a:solidFill>
                <a:latin typeface="Century Gothic" panose="020B0502020202020204" pitchFamily="34" charset="0"/>
              </a:rPr>
              <a:t> </a:t>
            </a:r>
            <a:r>
              <a:rPr lang="en-GB" sz="1600" b="1">
                <a:solidFill>
                  <a:schemeClr val="bg1"/>
                </a:solidFill>
                <a:latin typeface="Century Gothic" panose="020B0502020202020204" pitchFamily="34" charset="0"/>
              </a:rPr>
              <a:t>Awards</a:t>
            </a:r>
            <a:r>
              <a:rPr lang="en-GB" sz="1600" b="1">
                <a:solidFill>
                  <a:srgbClr val="A191D3"/>
                </a:solidFill>
                <a:latin typeface="Century Gothic" panose="020B0502020202020204" pitchFamily="34" charset="0"/>
              </a:rPr>
              <a:t> </a:t>
            </a:r>
            <a:r>
              <a:rPr lang="en-GB" sz="1600">
                <a:solidFill>
                  <a:srgbClr val="A191D3"/>
                </a:solidFill>
                <a:latin typeface="Century Gothic" panose="020B0502020202020204" pitchFamily="34" charset="0"/>
              </a:rPr>
              <a:t>           Use of Grant              Benefits             Case Studies              Lessons      </a:t>
            </a:r>
            <a:endParaRPr lang="en-GB" sz="1200">
              <a:solidFill>
                <a:srgbClr val="A191D3"/>
              </a:solidFill>
              <a:latin typeface="Century Gothic" panose="020B0502020202020204" pitchFamily="34" charset="0"/>
            </a:endParaRPr>
          </a:p>
        </p:txBody>
      </p:sp>
      <p:sp>
        <p:nvSpPr>
          <p:cNvPr id="7" name="Rectangle 6">
            <a:extLst>
              <a:ext uri="{FF2B5EF4-FFF2-40B4-BE49-F238E27FC236}">
                <a16:creationId xmlns:a16="http://schemas.microsoft.com/office/drawing/2014/main" id="{2E285E29-42F9-3454-4E39-D330D4BA82B7}"/>
              </a:ext>
            </a:extLst>
          </p:cNvPr>
          <p:cNvSpPr/>
          <p:nvPr/>
        </p:nvSpPr>
        <p:spPr>
          <a:xfrm>
            <a:off x="91053" y="84912"/>
            <a:ext cx="3313160"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Where BSG awards went</a:t>
            </a:r>
            <a:endParaRPr lang="en-GB" sz="1600">
              <a:solidFill>
                <a:srgbClr val="523D98"/>
              </a:solidFill>
              <a:latin typeface="Century Gothic" panose="020B0502020202020204" pitchFamily="34" charset="0"/>
            </a:endParaRPr>
          </a:p>
        </p:txBody>
      </p:sp>
      <p:sp>
        <p:nvSpPr>
          <p:cNvPr id="12" name="Rectangle 11">
            <a:extLst>
              <a:ext uri="{FF2B5EF4-FFF2-40B4-BE49-F238E27FC236}">
                <a16:creationId xmlns:a16="http://schemas.microsoft.com/office/drawing/2014/main" id="{1280DFB8-5976-BB1C-17B9-073A5B65E392}"/>
              </a:ext>
            </a:extLst>
          </p:cNvPr>
          <p:cNvSpPr/>
          <p:nvPr/>
        </p:nvSpPr>
        <p:spPr>
          <a:xfrm>
            <a:off x="8315261" y="1032242"/>
            <a:ext cx="2509715" cy="276999"/>
          </a:xfrm>
          <a:prstGeom prst="rect">
            <a:avLst/>
          </a:prstGeom>
          <a:noFill/>
        </p:spPr>
        <p:txBody>
          <a:bodyPr wrap="square">
            <a:spAutoFit/>
          </a:bodyPr>
          <a:lstStyle/>
          <a:p>
            <a:pPr fontAlgn="b">
              <a:spcAft>
                <a:spcPts val="600"/>
              </a:spcAft>
            </a:pPr>
            <a:r>
              <a:rPr lang="en-GB" sz="1200" b="1">
                <a:solidFill>
                  <a:schemeClr val="bg1"/>
                </a:solidFill>
                <a:latin typeface="Century Gothic" panose="020B0502020202020204" pitchFamily="34" charset="0"/>
              </a:rPr>
              <a:t>Spread of grants by IMD decile</a:t>
            </a:r>
          </a:p>
        </p:txBody>
      </p:sp>
      <p:sp>
        <p:nvSpPr>
          <p:cNvPr id="13" name="Rectangle 12">
            <a:extLst>
              <a:ext uri="{FF2B5EF4-FFF2-40B4-BE49-F238E27FC236}">
                <a16:creationId xmlns:a16="http://schemas.microsoft.com/office/drawing/2014/main" id="{77AB38BF-E1B8-D902-BE6C-DF0FE3DE4020}"/>
              </a:ext>
            </a:extLst>
          </p:cNvPr>
          <p:cNvSpPr/>
          <p:nvPr/>
        </p:nvSpPr>
        <p:spPr>
          <a:xfrm>
            <a:off x="7032171" y="4040495"/>
            <a:ext cx="5013430" cy="2200602"/>
          </a:xfrm>
          <a:prstGeom prst="rect">
            <a:avLst/>
          </a:prstGeom>
        </p:spPr>
        <p:txBody>
          <a:bodyPr wrap="square">
            <a:spAutoFit/>
          </a:bodyPr>
          <a:lstStyle/>
          <a:p>
            <a:pPr algn="just" fontAlgn="b">
              <a:spcAft>
                <a:spcPts val="600"/>
              </a:spcAft>
            </a:pPr>
            <a:r>
              <a:rPr lang="en-GB" sz="1200">
                <a:solidFill>
                  <a:schemeClr val="bg1"/>
                </a:solidFill>
                <a:latin typeface="Century Gothic" panose="020B0502020202020204" pitchFamily="34" charset="0"/>
              </a:rPr>
              <a:t>The graph above shows how Business Support Grants were distributed according to the Index of Multiple Deprivation (IMD).  Social investors were given no guidance as to how they should deploy BSGs, beyond applying them where the business need was most acute.  It is therefore unsurprising that the spread largely matches the spread of overall investments on Growth Fund (which itself is highly skewed towards the more deprived deciles of IMD).</a:t>
            </a:r>
          </a:p>
          <a:p>
            <a:pPr algn="just" fontAlgn="b">
              <a:spcAft>
                <a:spcPts val="600"/>
              </a:spcAft>
            </a:pPr>
            <a:r>
              <a:rPr lang="en-GB" sz="1200">
                <a:solidFill>
                  <a:schemeClr val="bg1"/>
                </a:solidFill>
                <a:latin typeface="Century Gothic" panose="020B0502020202020204" pitchFamily="34" charset="0"/>
              </a:rPr>
              <a:t>Other than a slightly different spread in the middle deciles (5-7) the main notable trend was an additional skewing towards the most deprived decile (1), and away from the least (9-10).</a:t>
            </a:r>
          </a:p>
        </p:txBody>
      </p:sp>
      <p:sp>
        <p:nvSpPr>
          <p:cNvPr id="14" name="Rectangle 13">
            <a:extLst>
              <a:ext uri="{FF2B5EF4-FFF2-40B4-BE49-F238E27FC236}">
                <a16:creationId xmlns:a16="http://schemas.microsoft.com/office/drawing/2014/main" id="{2C39221E-C587-6A0F-B071-1587BA22B758}"/>
              </a:ext>
            </a:extLst>
          </p:cNvPr>
          <p:cNvSpPr/>
          <p:nvPr/>
        </p:nvSpPr>
        <p:spPr>
          <a:xfrm>
            <a:off x="7266311" y="156370"/>
            <a:ext cx="4609871" cy="723275"/>
          </a:xfrm>
          <a:prstGeom prst="rect">
            <a:avLst/>
          </a:prstGeom>
          <a:ln>
            <a:solidFill>
              <a:schemeClr val="bg1"/>
            </a:solidFill>
          </a:ln>
        </p:spPr>
        <p:txBody>
          <a:bodyPr wrap="square">
            <a:spAutoFit/>
          </a:bodyPr>
          <a:lstStyle/>
          <a:p>
            <a:pPr fontAlgn="b">
              <a:spcAft>
                <a:spcPts val="600"/>
              </a:spcAft>
            </a:pPr>
            <a:r>
              <a:rPr lang="en-GB" b="1">
                <a:solidFill>
                  <a:schemeClr val="accent5"/>
                </a:solidFill>
                <a:latin typeface="Century Gothic" panose="020B0502020202020204" pitchFamily="34" charset="0"/>
              </a:rPr>
              <a:t>28% </a:t>
            </a:r>
            <a:r>
              <a:rPr lang="en-GB" sz="1200">
                <a:solidFill>
                  <a:schemeClr val="bg1"/>
                </a:solidFill>
                <a:latin typeface="Century Gothic" panose="020B0502020202020204" pitchFamily="34" charset="0"/>
              </a:rPr>
              <a:t>of grants to </a:t>
            </a:r>
            <a:r>
              <a:rPr lang="en-GB" b="1">
                <a:solidFill>
                  <a:schemeClr val="accent5"/>
                </a:solidFill>
                <a:latin typeface="Century Gothic" panose="020B0502020202020204" pitchFamily="34" charset="0"/>
              </a:rPr>
              <a:t>IMD 1 </a:t>
            </a:r>
            <a:r>
              <a:rPr lang="en-GB" sz="1200">
                <a:solidFill>
                  <a:schemeClr val="bg1"/>
                </a:solidFill>
                <a:latin typeface="Century Gothic" panose="020B0502020202020204" pitchFamily="34" charset="0"/>
              </a:rPr>
              <a:t>(Growth Fund overall 22%)</a:t>
            </a:r>
          </a:p>
          <a:p>
            <a:pPr fontAlgn="b">
              <a:spcAft>
                <a:spcPts val="600"/>
              </a:spcAft>
            </a:pPr>
            <a:r>
              <a:rPr lang="en-GB" b="1">
                <a:solidFill>
                  <a:schemeClr val="accent5"/>
                </a:solidFill>
                <a:latin typeface="Century Gothic" panose="020B0502020202020204" pitchFamily="34" charset="0"/>
              </a:rPr>
              <a:t>53% </a:t>
            </a:r>
            <a:r>
              <a:rPr lang="en-GB" sz="1200">
                <a:solidFill>
                  <a:schemeClr val="bg1"/>
                </a:solidFill>
                <a:latin typeface="Century Gothic" panose="020B0502020202020204" pitchFamily="34" charset="0"/>
              </a:rPr>
              <a:t>of grants to </a:t>
            </a:r>
            <a:r>
              <a:rPr lang="en-GB" b="1">
                <a:solidFill>
                  <a:schemeClr val="accent5"/>
                </a:solidFill>
                <a:latin typeface="Century Gothic" panose="020B0502020202020204" pitchFamily="34" charset="0"/>
              </a:rPr>
              <a:t>IMD 1-3 </a:t>
            </a:r>
            <a:r>
              <a:rPr lang="en-GB" sz="1200">
                <a:solidFill>
                  <a:schemeClr val="bg1"/>
                </a:solidFill>
                <a:latin typeface="Century Gothic" panose="020B0502020202020204" pitchFamily="34" charset="0"/>
              </a:rPr>
              <a:t>(Growth Fund overall 48%)</a:t>
            </a:r>
          </a:p>
        </p:txBody>
      </p:sp>
      <p:sp>
        <p:nvSpPr>
          <p:cNvPr id="17" name="Rectangle 16">
            <a:extLst>
              <a:ext uri="{FF2B5EF4-FFF2-40B4-BE49-F238E27FC236}">
                <a16:creationId xmlns:a16="http://schemas.microsoft.com/office/drawing/2014/main" id="{9671B0C6-6D9D-CE6C-D85B-FD2564D748A8}"/>
              </a:ext>
            </a:extLst>
          </p:cNvPr>
          <p:cNvSpPr/>
          <p:nvPr/>
        </p:nvSpPr>
        <p:spPr>
          <a:xfrm>
            <a:off x="118727" y="1191890"/>
            <a:ext cx="2775438" cy="4247317"/>
          </a:xfrm>
          <a:prstGeom prst="rect">
            <a:avLst/>
          </a:prstGeom>
        </p:spPr>
        <p:txBody>
          <a:bodyPr wrap="square">
            <a:spAutoFit/>
          </a:bodyPr>
          <a:lstStyle/>
          <a:p>
            <a:pPr algn="just" fontAlgn="b">
              <a:spcAft>
                <a:spcPts val="600"/>
              </a:spcAft>
            </a:pPr>
            <a:r>
              <a:rPr lang="en-GB" sz="1200">
                <a:solidFill>
                  <a:schemeClr val="bg1"/>
                </a:solidFill>
                <a:latin typeface="Century Gothic" panose="020B0502020202020204" pitchFamily="34" charset="0"/>
              </a:rPr>
              <a:t>The distribution of BSGs was fairly evenly spread across England (NB The Growth Fund was an England-only programme).</a:t>
            </a:r>
          </a:p>
          <a:p>
            <a:pPr algn="just" fontAlgn="b">
              <a:spcAft>
                <a:spcPts val="600"/>
              </a:spcAft>
            </a:pPr>
            <a:endParaRPr lang="en-GB" sz="1200">
              <a:solidFill>
                <a:schemeClr val="bg1"/>
              </a:solidFill>
              <a:latin typeface="Century Gothic" panose="020B0502020202020204" pitchFamily="34" charset="0"/>
            </a:endParaRPr>
          </a:p>
          <a:p>
            <a:pPr algn="just" fontAlgn="b">
              <a:spcAft>
                <a:spcPts val="600"/>
              </a:spcAft>
            </a:pPr>
            <a:r>
              <a:rPr lang="en-GB" sz="1200">
                <a:solidFill>
                  <a:schemeClr val="bg1"/>
                </a:solidFill>
                <a:latin typeface="Century Gothic" panose="020B0502020202020204" pitchFamily="34" charset="0"/>
              </a:rPr>
              <a:t>It largely mirrors the distribution of Growth Fund investments as a whole, with a broad spread but as with the whole portfolio, with particular clusters in:</a:t>
            </a:r>
          </a:p>
          <a:p>
            <a:pPr marL="363538" indent="-176213" algn="just" fontAlgn="b">
              <a:spcAft>
                <a:spcPts val="200"/>
              </a:spcAft>
              <a:buFont typeface="Arial" panose="020B0604020202020204" pitchFamily="34" charset="0"/>
              <a:buChar char="•"/>
            </a:pPr>
            <a:r>
              <a:rPr lang="en-GB" sz="1200">
                <a:solidFill>
                  <a:schemeClr val="bg1"/>
                </a:solidFill>
                <a:latin typeface="Century Gothic" panose="020B0502020202020204" pitchFamily="34" charset="0"/>
              </a:rPr>
              <a:t>London</a:t>
            </a:r>
          </a:p>
          <a:p>
            <a:pPr marL="363538" indent="-176213" algn="just" fontAlgn="b">
              <a:spcAft>
                <a:spcPts val="200"/>
              </a:spcAft>
              <a:buFont typeface="Arial" panose="020B0604020202020204" pitchFamily="34" charset="0"/>
              <a:buChar char="•"/>
            </a:pPr>
            <a:r>
              <a:rPr lang="en-GB" sz="1200">
                <a:solidFill>
                  <a:schemeClr val="bg1"/>
                </a:solidFill>
                <a:latin typeface="Century Gothic" panose="020B0502020202020204" pitchFamily="34" charset="0"/>
              </a:rPr>
              <a:t>Liverpool-Manchester</a:t>
            </a:r>
          </a:p>
          <a:p>
            <a:pPr marL="363538" indent="-176213" algn="just" fontAlgn="b">
              <a:spcAft>
                <a:spcPts val="200"/>
              </a:spcAft>
              <a:buFont typeface="Arial" panose="020B0604020202020204" pitchFamily="34" charset="0"/>
              <a:buChar char="•"/>
            </a:pPr>
            <a:r>
              <a:rPr lang="en-GB" sz="1200">
                <a:solidFill>
                  <a:schemeClr val="bg1"/>
                </a:solidFill>
                <a:latin typeface="Century Gothic" panose="020B0502020202020204" pitchFamily="34" charset="0"/>
              </a:rPr>
              <a:t>Newcastle</a:t>
            </a:r>
          </a:p>
          <a:p>
            <a:pPr marL="363538" indent="-176213" algn="just" fontAlgn="b">
              <a:spcAft>
                <a:spcPts val="600"/>
              </a:spcAft>
              <a:buFont typeface="Arial" panose="020B0604020202020204" pitchFamily="34" charset="0"/>
              <a:buChar char="•"/>
            </a:pPr>
            <a:r>
              <a:rPr lang="en-GB" sz="1200">
                <a:solidFill>
                  <a:schemeClr val="bg1"/>
                </a:solidFill>
                <a:latin typeface="Century Gothic" panose="020B0502020202020204" pitchFamily="34" charset="0"/>
              </a:rPr>
              <a:t>Devon and Cornwall</a:t>
            </a:r>
          </a:p>
          <a:p>
            <a:pPr marL="187325" algn="just" fontAlgn="b">
              <a:spcAft>
                <a:spcPts val="600"/>
              </a:spcAft>
            </a:pPr>
            <a:endParaRPr lang="en-GB" sz="1200">
              <a:solidFill>
                <a:schemeClr val="bg1"/>
              </a:solidFill>
              <a:latin typeface="Century Gothic" panose="020B0502020202020204" pitchFamily="34" charset="0"/>
            </a:endParaRPr>
          </a:p>
          <a:p>
            <a:pPr algn="just" fontAlgn="b">
              <a:spcAft>
                <a:spcPts val="600"/>
              </a:spcAft>
            </a:pPr>
            <a:r>
              <a:rPr lang="en-GB" sz="1200">
                <a:solidFill>
                  <a:schemeClr val="bg1"/>
                </a:solidFill>
                <a:latin typeface="Century Gothic" panose="020B0502020202020204" pitchFamily="34" charset="0"/>
              </a:rPr>
              <a:t>The main area where BSGs did not reflect the wider portfolio was the West Midlands where the region comprised 5% of that portfolio, but only 2% of BSGs.</a:t>
            </a:r>
          </a:p>
        </p:txBody>
      </p:sp>
      <p:pic>
        <p:nvPicPr>
          <p:cNvPr id="22" name="Picture 21">
            <a:extLst>
              <a:ext uri="{FF2B5EF4-FFF2-40B4-BE49-F238E27FC236}">
                <a16:creationId xmlns:a16="http://schemas.microsoft.com/office/drawing/2014/main" id="{6AF17FD0-0327-1630-8D46-48024C59EE4A}"/>
              </a:ext>
            </a:extLst>
          </p:cNvPr>
          <p:cNvPicPr>
            <a:picLocks noChangeAspect="1"/>
          </p:cNvPicPr>
          <p:nvPr/>
        </p:nvPicPr>
        <p:blipFill>
          <a:blip r:embed="rId4"/>
          <a:stretch>
            <a:fillRect/>
          </a:stretch>
        </p:blipFill>
        <p:spPr>
          <a:xfrm>
            <a:off x="3012891" y="1032242"/>
            <a:ext cx="3946377" cy="5017327"/>
          </a:xfrm>
          <a:prstGeom prst="rect">
            <a:avLst/>
          </a:prstGeom>
        </p:spPr>
      </p:pic>
      <p:pic>
        <p:nvPicPr>
          <p:cNvPr id="19" name="Picture 18">
            <a:extLst>
              <a:ext uri="{FF2B5EF4-FFF2-40B4-BE49-F238E27FC236}">
                <a16:creationId xmlns:a16="http://schemas.microsoft.com/office/drawing/2014/main" id="{561E6094-FA58-1F59-40F5-81DC18C94D9B}"/>
              </a:ext>
            </a:extLst>
          </p:cNvPr>
          <p:cNvPicPr>
            <a:picLocks noChangeAspect="1"/>
          </p:cNvPicPr>
          <p:nvPr/>
        </p:nvPicPr>
        <p:blipFill>
          <a:blip r:embed="rId5"/>
          <a:stretch>
            <a:fillRect/>
          </a:stretch>
        </p:blipFill>
        <p:spPr>
          <a:xfrm>
            <a:off x="5881881" y="1291589"/>
            <a:ext cx="842128" cy="1107722"/>
          </a:xfrm>
          <a:prstGeom prst="rect">
            <a:avLst/>
          </a:prstGeom>
          <a:ln w="25400">
            <a:solidFill>
              <a:srgbClr val="523D98"/>
            </a:solidFill>
          </a:ln>
        </p:spPr>
      </p:pic>
      <p:sp>
        <p:nvSpPr>
          <p:cNvPr id="20" name="Rectangle 19">
            <a:extLst>
              <a:ext uri="{FF2B5EF4-FFF2-40B4-BE49-F238E27FC236}">
                <a16:creationId xmlns:a16="http://schemas.microsoft.com/office/drawing/2014/main" id="{1D727748-6464-052A-2351-772C6BCF36BD}"/>
              </a:ext>
            </a:extLst>
          </p:cNvPr>
          <p:cNvSpPr/>
          <p:nvPr/>
        </p:nvSpPr>
        <p:spPr>
          <a:xfrm>
            <a:off x="5568681" y="1036103"/>
            <a:ext cx="1381189" cy="261610"/>
          </a:xfrm>
          <a:prstGeom prst="rect">
            <a:avLst/>
          </a:prstGeom>
          <a:solidFill>
            <a:srgbClr val="523D98"/>
          </a:solidFill>
          <a:ln>
            <a:solidFill>
              <a:schemeClr val="bg1"/>
            </a:solidFill>
          </a:ln>
        </p:spPr>
        <p:txBody>
          <a:bodyPr wrap="square">
            <a:spAutoFit/>
          </a:bodyPr>
          <a:lstStyle/>
          <a:p>
            <a:pPr algn="ctr" fontAlgn="b">
              <a:spcAft>
                <a:spcPts val="600"/>
              </a:spcAft>
            </a:pPr>
            <a:r>
              <a:rPr lang="en-GB" sz="1100" b="1">
                <a:solidFill>
                  <a:schemeClr val="bg1"/>
                </a:solidFill>
                <a:latin typeface="Calibri" panose="020F0502020204030204" pitchFamily="34" charset="0"/>
              </a:rPr>
              <a:t>Growth Fund overall</a:t>
            </a:r>
            <a:endParaRPr lang="en-GB" sz="1000">
              <a:solidFill>
                <a:schemeClr val="bg1"/>
              </a:solidFill>
              <a:latin typeface="Calibri" panose="020F0502020204030204" pitchFamily="34" charset="0"/>
            </a:endParaRPr>
          </a:p>
        </p:txBody>
      </p:sp>
      <p:graphicFrame>
        <p:nvGraphicFramePr>
          <p:cNvPr id="23" name="Chart 22">
            <a:extLst>
              <a:ext uri="{FF2B5EF4-FFF2-40B4-BE49-F238E27FC236}">
                <a16:creationId xmlns:a16="http://schemas.microsoft.com/office/drawing/2014/main" id="{CCF1D283-E7AE-7E28-B314-D3DA2B3FA91C}"/>
              </a:ext>
            </a:extLst>
          </p:cNvPr>
          <p:cNvGraphicFramePr>
            <a:graphicFrameLocks/>
          </p:cNvGraphicFramePr>
          <p:nvPr>
            <p:extLst>
              <p:ext uri="{D42A27DB-BD31-4B8C-83A1-F6EECF244321}">
                <p14:modId xmlns:p14="http://schemas.microsoft.com/office/powerpoint/2010/main" val="79302337"/>
              </p:ext>
            </p:extLst>
          </p:nvPr>
        </p:nvGraphicFramePr>
        <p:xfrm>
          <a:off x="7146723" y="1230521"/>
          <a:ext cx="4729459" cy="28099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0433134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0"/>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t>
            </a:r>
            <a:r>
              <a:rPr lang="en-GB" sz="1600" b="1">
                <a:solidFill>
                  <a:srgbClr val="A191D3"/>
                </a:solidFill>
                <a:latin typeface="Century Gothic" panose="020B0502020202020204" pitchFamily="34" charset="0"/>
              </a:rPr>
              <a:t> </a:t>
            </a:r>
            <a:r>
              <a:rPr lang="en-GB" sz="1600">
                <a:solidFill>
                  <a:srgbClr val="A191D3"/>
                </a:solidFill>
                <a:latin typeface="Century Gothic" panose="020B0502020202020204" pitchFamily="34" charset="0"/>
              </a:rPr>
              <a:t>Awards</a:t>
            </a:r>
            <a:r>
              <a:rPr lang="en-GB" sz="1600" b="1">
                <a:solidFill>
                  <a:srgbClr val="A191D3"/>
                </a:solidFill>
                <a:latin typeface="Century Gothic" panose="020B0502020202020204" pitchFamily="34" charset="0"/>
              </a:rPr>
              <a:t> </a:t>
            </a:r>
            <a:r>
              <a:rPr lang="en-GB" sz="1600">
                <a:solidFill>
                  <a:srgbClr val="A191D3"/>
                </a:solidFill>
                <a:latin typeface="Century Gothic" panose="020B0502020202020204" pitchFamily="34" charset="0"/>
              </a:rPr>
              <a:t>           </a:t>
            </a:r>
            <a:r>
              <a:rPr lang="en-GB" sz="1600" b="1">
                <a:solidFill>
                  <a:schemeClr val="bg1"/>
                </a:solidFill>
                <a:latin typeface="Century Gothic" panose="020B0502020202020204" pitchFamily="34" charset="0"/>
              </a:rPr>
              <a:t>Use of Grant              </a:t>
            </a:r>
            <a:r>
              <a:rPr lang="en-GB" sz="1600">
                <a:solidFill>
                  <a:srgbClr val="A191D3"/>
                </a:solidFill>
                <a:latin typeface="Century Gothic" panose="020B0502020202020204" pitchFamily="34" charset="0"/>
              </a:rPr>
              <a:t>Benefits             Case Studies              Lessons      </a:t>
            </a:r>
            <a:endParaRPr lang="en-GB" sz="1200">
              <a:solidFill>
                <a:srgbClr val="A191D3"/>
              </a:solidFill>
              <a:latin typeface="Century Gothic" panose="020B0502020202020204" pitchFamily="34" charset="0"/>
            </a:endParaRPr>
          </a:p>
        </p:txBody>
      </p:sp>
      <p:sp>
        <p:nvSpPr>
          <p:cNvPr id="2" name="Rectangle 1">
            <a:extLst>
              <a:ext uri="{FF2B5EF4-FFF2-40B4-BE49-F238E27FC236}">
                <a16:creationId xmlns:a16="http://schemas.microsoft.com/office/drawing/2014/main" id="{D3EE7E24-8BA4-588A-E212-8C74ABF9D176}"/>
              </a:ext>
            </a:extLst>
          </p:cNvPr>
          <p:cNvSpPr/>
          <p:nvPr/>
        </p:nvSpPr>
        <p:spPr>
          <a:xfrm>
            <a:off x="168171" y="650361"/>
            <a:ext cx="11797088" cy="461665"/>
          </a:xfrm>
          <a:prstGeom prst="rect">
            <a:avLst/>
          </a:prstGeom>
        </p:spPr>
        <p:txBody>
          <a:bodyPr wrap="square">
            <a:spAutoFit/>
          </a:bodyPr>
          <a:lstStyle/>
          <a:p>
            <a:pPr fontAlgn="b">
              <a:spcAft>
                <a:spcPts val="600"/>
              </a:spcAft>
            </a:pPr>
            <a:r>
              <a:rPr lang="en-GB" sz="1200">
                <a:solidFill>
                  <a:schemeClr val="bg1"/>
                </a:solidFill>
                <a:latin typeface="Century Gothic" panose="020B0502020202020204" pitchFamily="34" charset="0"/>
              </a:rPr>
              <a:t>The grant management partner (SIB) had a good response to the completion of end of grant reports.  We have a full data set for 81 of the 115 awards (70%) and have partial data for a further 5 awards.  This page and the following two pages provide some data based on the analysis of those 81 full returns.</a:t>
            </a:r>
          </a:p>
        </p:txBody>
      </p:sp>
      <p:graphicFrame>
        <p:nvGraphicFramePr>
          <p:cNvPr id="11" name="Chart 10">
            <a:extLst>
              <a:ext uri="{FF2B5EF4-FFF2-40B4-BE49-F238E27FC236}">
                <a16:creationId xmlns:a16="http://schemas.microsoft.com/office/drawing/2014/main" id="{D3ACE834-4BD5-E292-8C63-17F63EDEB091}"/>
              </a:ext>
            </a:extLst>
          </p:cNvPr>
          <p:cNvGraphicFramePr>
            <a:graphicFrameLocks/>
          </p:cNvGraphicFramePr>
          <p:nvPr>
            <p:extLst>
              <p:ext uri="{D42A27DB-BD31-4B8C-83A1-F6EECF244321}">
                <p14:modId xmlns:p14="http://schemas.microsoft.com/office/powerpoint/2010/main" val="1725345655"/>
              </p:ext>
            </p:extLst>
          </p:nvPr>
        </p:nvGraphicFramePr>
        <p:xfrm>
          <a:off x="6095999" y="1115819"/>
          <a:ext cx="7075713" cy="490221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ADC915F4-FC24-4C65-D2C9-87F015209556}"/>
              </a:ext>
            </a:extLst>
          </p:cNvPr>
          <p:cNvSpPr/>
          <p:nvPr/>
        </p:nvSpPr>
        <p:spPr>
          <a:xfrm>
            <a:off x="168171" y="1419877"/>
            <a:ext cx="5927828" cy="4909036"/>
          </a:xfrm>
          <a:prstGeom prst="rect">
            <a:avLst/>
          </a:prstGeom>
        </p:spPr>
        <p:txBody>
          <a:bodyPr wrap="square">
            <a:spAutoFit/>
          </a:bodyPr>
          <a:lstStyle/>
          <a:p>
            <a:pPr fontAlgn="b">
              <a:spcAft>
                <a:spcPts val="600"/>
              </a:spcAft>
            </a:pPr>
            <a:r>
              <a:rPr lang="en-GB" sz="1200">
                <a:solidFill>
                  <a:schemeClr val="bg1"/>
                </a:solidFill>
                <a:latin typeface="Century Gothic" panose="020B0502020202020204" pitchFamily="34" charset="0"/>
              </a:rPr>
              <a:t>The graph to the right compares the original intended use of grant (</a:t>
            </a:r>
            <a:r>
              <a:rPr lang="en-GB" sz="1200">
                <a:solidFill>
                  <a:schemeClr val="accent5">
                    <a:lumMod val="60000"/>
                    <a:lumOff val="40000"/>
                  </a:schemeClr>
                </a:solidFill>
                <a:latin typeface="Century Gothic" panose="020B0502020202020204" pitchFamily="34" charset="0"/>
              </a:rPr>
              <a:t>blue</a:t>
            </a:r>
            <a:r>
              <a:rPr lang="en-GB" sz="1200">
                <a:solidFill>
                  <a:schemeClr val="bg1"/>
                </a:solidFill>
                <a:latin typeface="Century Gothic" panose="020B0502020202020204" pitchFamily="34" charset="0"/>
              </a:rPr>
              <a:t> - as outlined on the previous slide) with the eventual use of grant (</a:t>
            </a:r>
            <a:r>
              <a:rPr lang="en-GB" sz="1200">
                <a:solidFill>
                  <a:srgbClr val="92D050"/>
                </a:solidFill>
                <a:latin typeface="Century Gothic" panose="020B0502020202020204" pitchFamily="34" charset="0"/>
              </a:rPr>
              <a:t>green</a:t>
            </a:r>
            <a:r>
              <a:rPr lang="en-GB" sz="1200">
                <a:solidFill>
                  <a:schemeClr val="bg1"/>
                </a:solidFill>
                <a:latin typeface="Century Gothic" panose="020B0502020202020204" pitchFamily="34" charset="0"/>
              </a:rPr>
              <a:t>).  As might be expected the two largely correlate – given that the grants were relatively small (average £7.4k) and the projects they funded relatively short term, we perhaps might not expect large discrepancies to have occurred.</a:t>
            </a:r>
          </a:p>
          <a:p>
            <a:pPr fontAlgn="b">
              <a:spcAft>
                <a:spcPts val="600"/>
              </a:spcAft>
            </a:pPr>
            <a:r>
              <a:rPr lang="en-GB" sz="1200">
                <a:solidFill>
                  <a:schemeClr val="bg1"/>
                </a:solidFill>
                <a:latin typeface="Century Gothic" panose="020B0502020202020204" pitchFamily="34" charset="0"/>
              </a:rPr>
              <a:t>Also it should be noted that whilst both sets of figures are provided as proportions of a whole and therefore comparable, the pre-grant figures are for all 115 grants, whereas the post-grant confirmed figures are for the subset of 81 returned grant reports.  Therefore small discrepancies may well be explained by that sampling issue.</a:t>
            </a:r>
          </a:p>
          <a:p>
            <a:pPr fontAlgn="b">
              <a:spcAft>
                <a:spcPts val="600"/>
              </a:spcAft>
            </a:pPr>
            <a:r>
              <a:rPr lang="en-GB" sz="1200">
                <a:solidFill>
                  <a:schemeClr val="bg1"/>
                </a:solidFill>
                <a:latin typeface="Century Gothic" panose="020B0502020202020204" pitchFamily="34" charset="0"/>
              </a:rPr>
              <a:t>However sampling probably can’t explain some of the larger discrepancies, namely:</a:t>
            </a:r>
          </a:p>
          <a:p>
            <a:pPr marL="285750" indent="-285750" fontAlgn="b">
              <a:spcAft>
                <a:spcPts val="600"/>
              </a:spcAft>
              <a:buFont typeface="Arial" panose="020B0604020202020204" pitchFamily="34" charset="0"/>
              <a:buChar char="•"/>
            </a:pPr>
            <a:r>
              <a:rPr lang="en-GB" sz="1200">
                <a:solidFill>
                  <a:schemeClr val="bg1"/>
                </a:solidFill>
                <a:latin typeface="Century Gothic" panose="020B0502020202020204" pitchFamily="34" charset="0"/>
              </a:rPr>
              <a:t>Finance related activity ended up supporting the </a:t>
            </a:r>
            <a:r>
              <a:rPr lang="en-GB" sz="1200" b="1">
                <a:solidFill>
                  <a:schemeClr val="bg1"/>
                </a:solidFill>
                <a:latin typeface="Century Gothic" panose="020B0502020202020204" pitchFamily="34" charset="0"/>
              </a:rPr>
              <a:t>accessing of other forms of finance</a:t>
            </a:r>
            <a:r>
              <a:rPr lang="en-GB" sz="1200">
                <a:solidFill>
                  <a:schemeClr val="bg1"/>
                </a:solidFill>
                <a:latin typeface="Century Gothic" panose="020B0502020202020204" pitchFamily="34" charset="0"/>
              </a:rPr>
              <a:t> (grants, contracts, refinancing of debt) far more than general </a:t>
            </a:r>
            <a:r>
              <a:rPr lang="en-GB" sz="1200" b="1">
                <a:solidFill>
                  <a:schemeClr val="bg1"/>
                </a:solidFill>
                <a:latin typeface="Century Gothic" panose="020B0502020202020204" pitchFamily="34" charset="0"/>
              </a:rPr>
              <a:t>financial modelling support</a:t>
            </a:r>
            <a:r>
              <a:rPr lang="en-GB" sz="1200">
                <a:solidFill>
                  <a:schemeClr val="bg1"/>
                </a:solidFill>
                <a:latin typeface="Century Gothic" panose="020B0502020202020204" pitchFamily="34" charset="0"/>
              </a:rPr>
              <a:t>.  The pre-grant awards were the other way around.</a:t>
            </a:r>
          </a:p>
          <a:p>
            <a:pPr marL="285750" indent="-285750" fontAlgn="b">
              <a:spcAft>
                <a:spcPts val="600"/>
              </a:spcAft>
              <a:buFont typeface="Arial" panose="020B0604020202020204" pitchFamily="34" charset="0"/>
              <a:buChar char="•"/>
            </a:pPr>
            <a:r>
              <a:rPr lang="en-GB" sz="1200">
                <a:solidFill>
                  <a:schemeClr val="bg1"/>
                </a:solidFill>
                <a:latin typeface="Century Gothic" panose="020B0502020202020204" pitchFamily="34" charset="0"/>
              </a:rPr>
              <a:t>Support for </a:t>
            </a:r>
            <a:r>
              <a:rPr lang="en-GB" sz="1200" b="1">
                <a:solidFill>
                  <a:schemeClr val="bg1"/>
                </a:solidFill>
                <a:latin typeface="Century Gothic" panose="020B0502020202020204" pitchFamily="34" charset="0"/>
              </a:rPr>
              <a:t>human resources </a:t>
            </a:r>
            <a:r>
              <a:rPr lang="en-GB" sz="1200">
                <a:solidFill>
                  <a:schemeClr val="bg1"/>
                </a:solidFill>
                <a:latin typeface="Century Gothic" panose="020B0502020202020204" pitchFamily="34" charset="0"/>
              </a:rPr>
              <a:t>activity (often mental health of staff and/or restructuring related) and </a:t>
            </a:r>
            <a:r>
              <a:rPr lang="en-GB" sz="1200" b="1">
                <a:solidFill>
                  <a:schemeClr val="bg1"/>
                </a:solidFill>
                <a:latin typeface="Century Gothic" panose="020B0502020202020204" pitchFamily="34" charset="0"/>
              </a:rPr>
              <a:t>digital/IT support </a:t>
            </a:r>
            <a:r>
              <a:rPr lang="en-GB" sz="1200">
                <a:solidFill>
                  <a:schemeClr val="bg1"/>
                </a:solidFill>
                <a:latin typeface="Century Gothic" panose="020B0502020202020204" pitchFamily="34" charset="0"/>
              </a:rPr>
              <a:t>(usually developing a better online presence) ended up higher areas of spend than anticipated.  Each may not be a surprising finding given what we saw in the pandemic.</a:t>
            </a:r>
          </a:p>
          <a:p>
            <a:pPr marL="285750" indent="-285750" fontAlgn="b">
              <a:spcAft>
                <a:spcPts val="600"/>
              </a:spcAft>
              <a:buFont typeface="Arial" panose="020B0604020202020204" pitchFamily="34" charset="0"/>
              <a:buChar char="•"/>
            </a:pPr>
            <a:r>
              <a:rPr lang="en-GB" sz="1200">
                <a:solidFill>
                  <a:schemeClr val="bg1"/>
                </a:solidFill>
                <a:latin typeface="Century Gothic" panose="020B0502020202020204" pitchFamily="34" charset="0"/>
              </a:rPr>
              <a:t>General areas of support (</a:t>
            </a:r>
            <a:r>
              <a:rPr lang="en-GB" sz="1200" b="1">
                <a:solidFill>
                  <a:schemeClr val="bg1"/>
                </a:solidFill>
                <a:latin typeface="Century Gothic" panose="020B0502020202020204" pitchFamily="34" charset="0"/>
              </a:rPr>
              <a:t>social impact, governance changes</a:t>
            </a:r>
            <a:r>
              <a:rPr lang="en-GB" sz="1200">
                <a:solidFill>
                  <a:schemeClr val="bg1"/>
                </a:solidFill>
                <a:latin typeface="Century Gothic" panose="020B0502020202020204" pitchFamily="34" charset="0"/>
              </a:rPr>
              <a:t>) and the technical area of </a:t>
            </a:r>
            <a:r>
              <a:rPr lang="en-GB" sz="1200" b="1">
                <a:solidFill>
                  <a:schemeClr val="bg1"/>
                </a:solidFill>
                <a:latin typeface="Century Gothic" panose="020B0502020202020204" pitchFamily="34" charset="0"/>
              </a:rPr>
              <a:t>building planning </a:t>
            </a:r>
            <a:r>
              <a:rPr lang="en-GB" sz="1200">
                <a:solidFill>
                  <a:schemeClr val="bg1"/>
                </a:solidFill>
                <a:latin typeface="Century Gothic" panose="020B0502020202020204" pitchFamily="34" charset="0"/>
              </a:rPr>
              <a:t>costs were areas of spend that were anticipated originally but seemed to happen to a lesser extent. </a:t>
            </a:r>
          </a:p>
        </p:txBody>
      </p:sp>
      <p:sp>
        <p:nvSpPr>
          <p:cNvPr id="5" name="Rectangle 4">
            <a:extLst>
              <a:ext uri="{FF2B5EF4-FFF2-40B4-BE49-F238E27FC236}">
                <a16:creationId xmlns:a16="http://schemas.microsoft.com/office/drawing/2014/main" id="{A767371B-34E6-5687-67CA-AE89E9D5CCB6}"/>
              </a:ext>
            </a:extLst>
          </p:cNvPr>
          <p:cNvSpPr/>
          <p:nvPr/>
        </p:nvSpPr>
        <p:spPr>
          <a:xfrm>
            <a:off x="91052" y="84912"/>
            <a:ext cx="3808919"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Actual Use of Grant by Type</a:t>
            </a:r>
            <a:endParaRPr lang="en-GB" sz="1600">
              <a:solidFill>
                <a:srgbClr val="523D98"/>
              </a:solidFill>
              <a:latin typeface="Century Gothic" panose="020B0502020202020204" pitchFamily="34" charset="0"/>
            </a:endParaRPr>
          </a:p>
        </p:txBody>
      </p:sp>
      <p:sp>
        <p:nvSpPr>
          <p:cNvPr id="7" name="Rectangle 6">
            <a:extLst>
              <a:ext uri="{FF2B5EF4-FFF2-40B4-BE49-F238E27FC236}">
                <a16:creationId xmlns:a16="http://schemas.microsoft.com/office/drawing/2014/main" id="{3FBA2093-EFC3-EF87-3DD0-06F0CFAF688F}"/>
              </a:ext>
            </a:extLst>
          </p:cNvPr>
          <p:cNvSpPr/>
          <p:nvPr/>
        </p:nvSpPr>
        <p:spPr>
          <a:xfrm>
            <a:off x="7961841" y="5977614"/>
            <a:ext cx="4549139" cy="276999"/>
          </a:xfrm>
          <a:prstGeom prst="rect">
            <a:avLst/>
          </a:prstGeom>
        </p:spPr>
        <p:txBody>
          <a:bodyPr wrap="square">
            <a:spAutoFit/>
          </a:bodyPr>
          <a:lstStyle/>
          <a:p>
            <a:pPr fontAlgn="b">
              <a:spcAft>
                <a:spcPts val="600"/>
              </a:spcAft>
            </a:pPr>
            <a:r>
              <a:rPr lang="en-GB" sz="1200" b="1">
                <a:solidFill>
                  <a:schemeClr val="accent5"/>
                </a:solidFill>
                <a:latin typeface="Calibri" panose="020F0502020204030204" pitchFamily="34" charset="0"/>
              </a:rPr>
              <a:t>Grant Application Intend Use</a:t>
            </a:r>
            <a:r>
              <a:rPr lang="en-GB" sz="1200" b="1">
                <a:solidFill>
                  <a:schemeClr val="bg1"/>
                </a:solidFill>
                <a:latin typeface="Calibri" panose="020F0502020204030204" pitchFamily="34" charset="0"/>
              </a:rPr>
              <a:t>          </a:t>
            </a:r>
            <a:r>
              <a:rPr lang="en-GB" sz="1200" b="1">
                <a:solidFill>
                  <a:srgbClr val="92D050"/>
                </a:solidFill>
                <a:latin typeface="Calibri" panose="020F0502020204030204" pitchFamily="34" charset="0"/>
              </a:rPr>
              <a:t>Actual Use of Grant</a:t>
            </a:r>
          </a:p>
        </p:txBody>
      </p:sp>
    </p:spTree>
    <p:extLst>
      <p:ext uri="{BB962C8B-B14F-4D97-AF65-F5344CB8AC3E}">
        <p14:creationId xmlns:p14="http://schemas.microsoft.com/office/powerpoint/2010/main" val="77985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E71D3E-838D-E59E-263E-64694481AA2F}"/>
              </a:ext>
            </a:extLst>
          </p:cNvPr>
          <p:cNvSpPr/>
          <p:nvPr/>
        </p:nvSpPr>
        <p:spPr>
          <a:xfrm>
            <a:off x="0" y="11535"/>
            <a:ext cx="12192000" cy="6858000"/>
          </a:xfrm>
          <a:prstGeom prst="rect">
            <a:avLst/>
          </a:prstGeom>
          <a:solidFill>
            <a:srgbClr val="523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cxnSp>
        <p:nvCxnSpPr>
          <p:cNvPr id="3" name="Straight Connector 2">
            <a:extLst>
              <a:ext uri="{FF2B5EF4-FFF2-40B4-BE49-F238E27FC236}">
                <a16:creationId xmlns:a16="http://schemas.microsoft.com/office/drawing/2014/main" id="{4C50D833-161E-7FD5-1A6E-EFB6A5E0651B}"/>
              </a:ext>
            </a:extLst>
          </p:cNvPr>
          <p:cNvCxnSpPr/>
          <p:nvPr/>
        </p:nvCxnSpPr>
        <p:spPr>
          <a:xfrm>
            <a:off x="0" y="6400798"/>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C5903E0-DCDE-75A2-0178-74C93A13F17F}"/>
              </a:ext>
            </a:extLst>
          </p:cNvPr>
          <p:cNvSpPr txBox="1"/>
          <p:nvPr/>
        </p:nvSpPr>
        <p:spPr>
          <a:xfrm>
            <a:off x="168171" y="6442838"/>
            <a:ext cx="11929236" cy="338554"/>
          </a:xfrm>
          <a:prstGeom prst="rect">
            <a:avLst/>
          </a:prstGeom>
          <a:noFill/>
        </p:spPr>
        <p:txBody>
          <a:bodyPr wrap="square" rtlCol="0">
            <a:spAutoFit/>
          </a:bodyPr>
          <a:lstStyle/>
          <a:p>
            <a:r>
              <a:rPr lang="en-GB" sz="1600">
                <a:solidFill>
                  <a:srgbClr val="A191D3"/>
                </a:solidFill>
                <a:latin typeface="Century Gothic" panose="020B0502020202020204" pitchFamily="34" charset="0"/>
              </a:rPr>
              <a:t>Background             Set-up            </a:t>
            </a:r>
            <a:r>
              <a:rPr lang="en-GB" sz="1600" b="1">
                <a:solidFill>
                  <a:srgbClr val="A191D3"/>
                </a:solidFill>
                <a:latin typeface="Century Gothic" panose="020B0502020202020204" pitchFamily="34" charset="0"/>
              </a:rPr>
              <a:t> </a:t>
            </a:r>
            <a:r>
              <a:rPr lang="en-GB" sz="1600">
                <a:solidFill>
                  <a:srgbClr val="A191D3"/>
                </a:solidFill>
                <a:latin typeface="Century Gothic" panose="020B0502020202020204" pitchFamily="34" charset="0"/>
              </a:rPr>
              <a:t>Awards</a:t>
            </a:r>
            <a:r>
              <a:rPr lang="en-GB" sz="1600" b="1">
                <a:solidFill>
                  <a:srgbClr val="A191D3"/>
                </a:solidFill>
                <a:latin typeface="Century Gothic" panose="020B0502020202020204" pitchFamily="34" charset="0"/>
              </a:rPr>
              <a:t> </a:t>
            </a:r>
            <a:r>
              <a:rPr lang="en-GB" sz="1600">
                <a:solidFill>
                  <a:srgbClr val="A191D3"/>
                </a:solidFill>
                <a:latin typeface="Century Gothic" panose="020B0502020202020204" pitchFamily="34" charset="0"/>
              </a:rPr>
              <a:t>           </a:t>
            </a:r>
            <a:r>
              <a:rPr lang="en-GB" sz="1600" b="1">
                <a:solidFill>
                  <a:schemeClr val="bg1"/>
                </a:solidFill>
                <a:latin typeface="Century Gothic" panose="020B0502020202020204" pitchFamily="34" charset="0"/>
              </a:rPr>
              <a:t>Use of Grant              </a:t>
            </a:r>
            <a:r>
              <a:rPr lang="en-GB" sz="1600">
                <a:solidFill>
                  <a:srgbClr val="A191D3"/>
                </a:solidFill>
                <a:latin typeface="Century Gothic" panose="020B0502020202020204" pitchFamily="34" charset="0"/>
              </a:rPr>
              <a:t>Benefits             Case Studies              Lessons      </a:t>
            </a:r>
            <a:endParaRPr lang="en-GB" sz="1200">
              <a:solidFill>
                <a:srgbClr val="A191D3"/>
              </a:solidFill>
              <a:latin typeface="Century Gothic" panose="020B0502020202020204" pitchFamily="34" charset="0"/>
            </a:endParaRPr>
          </a:p>
        </p:txBody>
      </p:sp>
      <p:sp>
        <p:nvSpPr>
          <p:cNvPr id="2" name="Rectangle 1">
            <a:extLst>
              <a:ext uri="{FF2B5EF4-FFF2-40B4-BE49-F238E27FC236}">
                <a16:creationId xmlns:a16="http://schemas.microsoft.com/office/drawing/2014/main" id="{D3EE7E24-8BA4-588A-E212-8C74ABF9D176}"/>
              </a:ext>
            </a:extLst>
          </p:cNvPr>
          <p:cNvSpPr/>
          <p:nvPr/>
        </p:nvSpPr>
        <p:spPr>
          <a:xfrm>
            <a:off x="168171" y="559321"/>
            <a:ext cx="11642829" cy="1200329"/>
          </a:xfrm>
          <a:prstGeom prst="rect">
            <a:avLst/>
          </a:prstGeom>
        </p:spPr>
        <p:txBody>
          <a:bodyPr wrap="square">
            <a:spAutoFit/>
          </a:bodyPr>
          <a:lstStyle/>
          <a:p>
            <a:pPr fontAlgn="b">
              <a:spcAft>
                <a:spcPts val="600"/>
              </a:spcAft>
            </a:pPr>
            <a:r>
              <a:rPr lang="en-GB" sz="1200">
                <a:solidFill>
                  <a:schemeClr val="bg1"/>
                </a:solidFill>
                <a:latin typeface="Century Gothic" panose="020B0502020202020204" pitchFamily="34" charset="0"/>
              </a:rPr>
              <a:t>An interesting feature of how different Growth Fund investees used the Business Support Grant programme was in relation to the extent to which the grant was used to address multiple issues versus a single issue.  Some investees clearly saw the resource as precious and developed (possibly with the support of their social investor) a careful plan to build resilience in a variety of ways.  In other cases a more straightforward large project approach was adopted, with a significant amount retaining a single provider to address either a very specific issue (</a:t>
            </a:r>
            <a:r>
              <a:rPr lang="en-GB" sz="1200" err="1">
                <a:solidFill>
                  <a:schemeClr val="bg1"/>
                </a:solidFill>
                <a:latin typeface="Century Gothic" panose="020B0502020202020204" pitchFamily="34" charset="0"/>
              </a:rPr>
              <a:t>eg</a:t>
            </a:r>
            <a:r>
              <a:rPr lang="en-GB" sz="1200">
                <a:solidFill>
                  <a:schemeClr val="bg1"/>
                </a:solidFill>
                <a:latin typeface="Century Gothic" panose="020B0502020202020204" pitchFamily="34" charset="0"/>
              </a:rPr>
              <a:t> legal costs of restructure, attempted merger etc) or more general “business planning” consultancy support, usually not further defined.  This analysis comes with a very significant caveat however, which is that in may cases this may simply reflect a difference in the detail of reporting provided, rather than necessarily a difference in breadth of work delivered.</a:t>
            </a:r>
          </a:p>
        </p:txBody>
      </p:sp>
      <p:graphicFrame>
        <p:nvGraphicFramePr>
          <p:cNvPr id="8" name="Chart 7">
            <a:extLst>
              <a:ext uri="{FF2B5EF4-FFF2-40B4-BE49-F238E27FC236}">
                <a16:creationId xmlns:a16="http://schemas.microsoft.com/office/drawing/2014/main" id="{141BED5F-4BDA-6C1A-1A3D-3AA9B8849F79}"/>
              </a:ext>
            </a:extLst>
          </p:cNvPr>
          <p:cNvGraphicFramePr>
            <a:graphicFrameLocks/>
          </p:cNvGraphicFramePr>
          <p:nvPr>
            <p:extLst>
              <p:ext uri="{D42A27DB-BD31-4B8C-83A1-F6EECF244321}">
                <p14:modId xmlns:p14="http://schemas.microsoft.com/office/powerpoint/2010/main" val="3247620144"/>
              </p:ext>
            </p:extLst>
          </p:nvPr>
        </p:nvGraphicFramePr>
        <p:xfrm>
          <a:off x="91394" y="1935660"/>
          <a:ext cx="3370263" cy="332789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73431C2-8693-5DA5-61E9-B2C5F3A6CC5F}"/>
              </a:ext>
            </a:extLst>
          </p:cNvPr>
          <p:cNvSpPr/>
          <p:nvPr/>
        </p:nvSpPr>
        <p:spPr>
          <a:xfrm>
            <a:off x="476607" y="5314566"/>
            <a:ext cx="7217230" cy="830997"/>
          </a:xfrm>
          <a:prstGeom prst="rect">
            <a:avLst/>
          </a:prstGeom>
        </p:spPr>
        <p:txBody>
          <a:bodyPr wrap="square">
            <a:spAutoFit/>
          </a:bodyPr>
          <a:lstStyle/>
          <a:p>
            <a:pPr fontAlgn="b">
              <a:spcAft>
                <a:spcPts val="600"/>
              </a:spcAft>
            </a:pPr>
            <a:r>
              <a:rPr lang="en-GB" sz="1200">
                <a:solidFill>
                  <a:schemeClr val="bg1"/>
                </a:solidFill>
                <a:latin typeface="Century Gothic" panose="020B0502020202020204" pitchFamily="34" charset="0"/>
              </a:rPr>
              <a:t>Where a </a:t>
            </a:r>
            <a:r>
              <a:rPr lang="en-GB" sz="1600" b="1">
                <a:solidFill>
                  <a:schemeClr val="accent5"/>
                </a:solidFill>
                <a:latin typeface="Century Gothic" panose="020B0502020202020204" pitchFamily="34" charset="0"/>
              </a:rPr>
              <a:t>single use </a:t>
            </a:r>
            <a:r>
              <a:rPr lang="en-GB" sz="1200">
                <a:solidFill>
                  <a:schemeClr val="bg1"/>
                </a:solidFill>
                <a:latin typeface="Century Gothic" panose="020B0502020202020204" pitchFamily="34" charset="0"/>
              </a:rPr>
              <a:t>of grant (39) was quoted the two most prevalent types of support were </a:t>
            </a:r>
            <a:r>
              <a:rPr lang="en-GB" sz="1600" b="1">
                <a:solidFill>
                  <a:schemeClr val="accent5"/>
                </a:solidFill>
                <a:latin typeface="Century Gothic" panose="020B0502020202020204" pitchFamily="34" charset="0"/>
              </a:rPr>
              <a:t>business planning</a:t>
            </a:r>
            <a:r>
              <a:rPr lang="en-GB" sz="1100">
                <a:solidFill>
                  <a:schemeClr val="bg1"/>
                </a:solidFill>
                <a:latin typeface="Century Gothic" panose="020B0502020202020204" pitchFamily="34" charset="0"/>
              </a:rPr>
              <a:t> </a:t>
            </a:r>
            <a:r>
              <a:rPr lang="en-GB" sz="1200">
                <a:solidFill>
                  <a:schemeClr val="bg1"/>
                </a:solidFill>
                <a:latin typeface="Century Gothic" panose="020B0502020202020204" pitchFamily="34" charset="0"/>
              </a:rPr>
              <a:t>(12, 31%) and</a:t>
            </a:r>
            <a:br>
              <a:rPr lang="en-GB" sz="1200">
                <a:solidFill>
                  <a:schemeClr val="bg1"/>
                </a:solidFill>
                <a:latin typeface="Century Gothic" panose="020B0502020202020204" pitchFamily="34" charset="0"/>
              </a:rPr>
            </a:br>
            <a:r>
              <a:rPr lang="en-GB" sz="1600" b="1">
                <a:solidFill>
                  <a:schemeClr val="accent5"/>
                </a:solidFill>
                <a:latin typeface="Century Gothic" panose="020B0502020202020204" pitchFamily="34" charset="0"/>
              </a:rPr>
              <a:t>support accessing other forms of finance</a:t>
            </a:r>
            <a:r>
              <a:rPr lang="en-GB" sz="1100">
                <a:solidFill>
                  <a:schemeClr val="bg1"/>
                </a:solidFill>
                <a:latin typeface="Century Gothic" panose="020B0502020202020204" pitchFamily="34" charset="0"/>
              </a:rPr>
              <a:t> </a:t>
            </a:r>
            <a:r>
              <a:rPr lang="en-GB" sz="1200">
                <a:solidFill>
                  <a:schemeClr val="bg1"/>
                </a:solidFill>
                <a:latin typeface="Century Gothic" panose="020B0502020202020204" pitchFamily="34" charset="0"/>
              </a:rPr>
              <a:t>(9, 23%) </a:t>
            </a:r>
          </a:p>
        </p:txBody>
      </p:sp>
      <p:sp>
        <p:nvSpPr>
          <p:cNvPr id="13" name="Rectangle 12">
            <a:extLst>
              <a:ext uri="{FF2B5EF4-FFF2-40B4-BE49-F238E27FC236}">
                <a16:creationId xmlns:a16="http://schemas.microsoft.com/office/drawing/2014/main" id="{FF07B82A-1785-F738-B44F-2B5E3EC2F232}"/>
              </a:ext>
            </a:extLst>
          </p:cNvPr>
          <p:cNvSpPr/>
          <p:nvPr/>
        </p:nvSpPr>
        <p:spPr>
          <a:xfrm>
            <a:off x="8038264" y="1747473"/>
            <a:ext cx="3712933" cy="4616648"/>
          </a:xfrm>
          <a:prstGeom prst="rect">
            <a:avLst/>
          </a:prstGeom>
          <a:ln w="12700">
            <a:noFill/>
          </a:ln>
        </p:spPr>
        <p:txBody>
          <a:bodyPr wrap="square">
            <a:spAutoFit/>
          </a:bodyPr>
          <a:lstStyle/>
          <a:p>
            <a:pPr fontAlgn="b">
              <a:spcAft>
                <a:spcPts val="600"/>
              </a:spcAft>
            </a:pPr>
            <a:r>
              <a:rPr lang="en-GB" sz="1200">
                <a:solidFill>
                  <a:schemeClr val="bg1"/>
                </a:solidFill>
                <a:latin typeface="Century Gothic" panose="020B0502020202020204" pitchFamily="34" charset="0"/>
              </a:rPr>
              <a:t>The two extremes….</a:t>
            </a:r>
          </a:p>
          <a:p>
            <a:pPr fontAlgn="b">
              <a:spcAft>
                <a:spcPts val="600"/>
              </a:spcAft>
            </a:pPr>
            <a:endParaRPr lang="en-GB" sz="800">
              <a:solidFill>
                <a:schemeClr val="bg1"/>
              </a:solidFill>
              <a:latin typeface="Century Gothic" panose="020B0502020202020204" pitchFamily="34" charset="0"/>
            </a:endParaRPr>
          </a:p>
          <a:p>
            <a:pPr fontAlgn="b">
              <a:spcAft>
                <a:spcPts val="600"/>
              </a:spcAft>
            </a:pPr>
            <a:r>
              <a:rPr lang="en-GB" sz="1200" b="1">
                <a:solidFill>
                  <a:schemeClr val="accent5"/>
                </a:solidFill>
                <a:latin typeface="Century Gothic" panose="020B0502020202020204" pitchFamily="34" charset="0"/>
              </a:rPr>
              <a:t>Single use (</a:t>
            </a:r>
            <a:r>
              <a:rPr lang="en-GB" sz="1200" b="1" err="1">
                <a:solidFill>
                  <a:schemeClr val="accent5"/>
                </a:solidFill>
                <a:latin typeface="Century Gothic" panose="020B0502020202020204" pitchFamily="34" charset="0"/>
              </a:rPr>
              <a:t>eg</a:t>
            </a:r>
            <a:r>
              <a:rPr lang="en-GB" sz="1200" b="1">
                <a:solidFill>
                  <a:schemeClr val="accent5"/>
                </a:solidFill>
                <a:latin typeface="Century Gothic" panose="020B0502020202020204" pitchFamily="34" charset="0"/>
              </a:rPr>
              <a:t>) – VCSE in Manchester - £5,000</a:t>
            </a:r>
          </a:p>
          <a:p>
            <a:pPr marL="176213" indent="-176213" fontAlgn="b">
              <a:spcAft>
                <a:spcPts val="6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£5,000 	Organisational development and</a:t>
            </a:r>
            <a:br>
              <a:rPr lang="en-GB" sz="1200">
                <a:solidFill>
                  <a:schemeClr val="bg1"/>
                </a:solidFill>
                <a:latin typeface="Century Gothic" panose="020B0502020202020204" pitchFamily="34" charset="0"/>
              </a:rPr>
            </a:br>
            <a:r>
              <a:rPr lang="en-GB" sz="1200">
                <a:solidFill>
                  <a:schemeClr val="bg1"/>
                </a:solidFill>
                <a:latin typeface="Century Gothic" panose="020B0502020202020204" pitchFamily="34" charset="0"/>
              </a:rPr>
              <a:t>	associated support</a:t>
            </a:r>
          </a:p>
          <a:p>
            <a:pPr fontAlgn="b">
              <a:spcAft>
                <a:spcPts val="600"/>
              </a:spcAft>
            </a:pPr>
            <a:endParaRPr lang="en-GB" sz="800">
              <a:solidFill>
                <a:schemeClr val="bg1"/>
              </a:solidFill>
              <a:latin typeface="Century Gothic" panose="020B0502020202020204" pitchFamily="34" charset="0"/>
            </a:endParaRPr>
          </a:p>
          <a:p>
            <a:pPr fontAlgn="b">
              <a:spcAft>
                <a:spcPts val="600"/>
              </a:spcAft>
            </a:pPr>
            <a:r>
              <a:rPr lang="en-GB" sz="1200" b="1">
                <a:solidFill>
                  <a:schemeClr val="accent5"/>
                </a:solidFill>
                <a:latin typeface="Century Gothic" panose="020B0502020202020204" pitchFamily="34" charset="0"/>
              </a:rPr>
              <a:t>9-types outlier – VCSE in Devon - £12,452</a:t>
            </a:r>
          </a:p>
          <a:p>
            <a:pPr marL="176213" indent="-176213" fontAlgn="b">
              <a:spcAft>
                <a:spcPts val="3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£5,427  	Marketing support over 6 months, </a:t>
            </a:r>
            <a:br>
              <a:rPr lang="en-GB" sz="1200">
                <a:solidFill>
                  <a:schemeClr val="bg1"/>
                </a:solidFill>
                <a:latin typeface="Century Gothic" panose="020B0502020202020204" pitchFamily="34" charset="0"/>
              </a:rPr>
            </a:br>
            <a:r>
              <a:rPr lang="en-GB" sz="1200">
                <a:solidFill>
                  <a:schemeClr val="bg1"/>
                </a:solidFill>
                <a:latin typeface="Century Gothic" panose="020B0502020202020204" pitchFamily="34" charset="0"/>
              </a:rPr>
              <a:t>	including creation of a new lottery</a:t>
            </a:r>
          </a:p>
          <a:p>
            <a:pPr marL="176213" indent="-176213" fontAlgn="b">
              <a:spcAft>
                <a:spcPts val="3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£2,250	Financial modelling, sales 	forecasting</a:t>
            </a:r>
          </a:p>
          <a:p>
            <a:pPr marL="176213" indent="-176213" fontAlgn="b">
              <a:spcAft>
                <a:spcPts val="3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£1,534	Business planning (interim CEO)</a:t>
            </a:r>
          </a:p>
          <a:p>
            <a:pPr marL="176213" indent="-176213" fontAlgn="b">
              <a:spcAft>
                <a:spcPts val="3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   899	New website design and build</a:t>
            </a:r>
          </a:p>
          <a:p>
            <a:pPr marL="176213" indent="-176213" fontAlgn="b">
              <a:spcAft>
                <a:spcPts val="3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   631	HR, theory of change review </a:t>
            </a:r>
            <a:br>
              <a:rPr lang="en-GB" sz="1200">
                <a:solidFill>
                  <a:schemeClr val="bg1"/>
                </a:solidFill>
                <a:latin typeface="Century Gothic" panose="020B0502020202020204" pitchFamily="34" charset="0"/>
              </a:rPr>
            </a:br>
            <a:r>
              <a:rPr lang="en-GB" sz="1200">
                <a:solidFill>
                  <a:schemeClr val="bg1"/>
                </a:solidFill>
                <a:latin typeface="Century Gothic" panose="020B0502020202020204" pitchFamily="34" charset="0"/>
              </a:rPr>
              <a:t>	(interim CEO backfill)	</a:t>
            </a:r>
          </a:p>
          <a:p>
            <a:pPr marL="176213" indent="-176213" fontAlgn="b">
              <a:spcAft>
                <a:spcPts val="3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   600	Legal advice – CIC/charity 	conversion</a:t>
            </a:r>
          </a:p>
          <a:p>
            <a:pPr marL="176213" indent="-176213" fontAlgn="b">
              <a:spcAft>
                <a:spcPts val="3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   468	IT advice – use of </a:t>
            </a:r>
            <a:r>
              <a:rPr lang="en-GB" sz="1200" err="1">
                <a:solidFill>
                  <a:schemeClr val="bg1"/>
                </a:solidFill>
                <a:latin typeface="Century Gothic" panose="020B0502020202020204" pitchFamily="34" charset="0"/>
              </a:rPr>
              <a:t>Sharepoint</a:t>
            </a:r>
            <a:r>
              <a:rPr lang="en-GB" sz="1200">
                <a:solidFill>
                  <a:schemeClr val="bg1"/>
                </a:solidFill>
                <a:latin typeface="Century Gothic" panose="020B0502020202020204" pitchFamily="34" charset="0"/>
              </a:rPr>
              <a:t> / 	Teams</a:t>
            </a:r>
          </a:p>
          <a:p>
            <a:pPr marL="176213" indent="-176213" fontAlgn="b">
              <a:spcAft>
                <a:spcPts val="3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   350	Comprehensive risk assessment</a:t>
            </a:r>
          </a:p>
          <a:p>
            <a:pPr marL="176213" indent="-176213" fontAlgn="b">
              <a:spcAft>
                <a:spcPts val="300"/>
              </a:spcAft>
              <a:buFont typeface="Arial" panose="020B0604020202020204" pitchFamily="34" charset="0"/>
              <a:buChar char="•"/>
              <a:tabLst>
                <a:tab pos="804863" algn="l"/>
              </a:tabLst>
            </a:pPr>
            <a:r>
              <a:rPr lang="en-GB" sz="1200">
                <a:solidFill>
                  <a:schemeClr val="bg1"/>
                </a:solidFill>
                <a:latin typeface="Century Gothic" panose="020B0502020202020204" pitchFamily="34" charset="0"/>
              </a:rPr>
              <a:t>£   293	Job advertising (new CEO)</a:t>
            </a:r>
            <a:endParaRPr lang="en-GB" sz="1200" u="sng">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09851F58-76AC-CD92-641C-D309E5F7B55F}"/>
              </a:ext>
            </a:extLst>
          </p:cNvPr>
          <p:cNvSpPr/>
          <p:nvPr/>
        </p:nvSpPr>
        <p:spPr>
          <a:xfrm>
            <a:off x="91052" y="84912"/>
            <a:ext cx="5278390" cy="400110"/>
          </a:xfrm>
          <a:prstGeom prst="rect">
            <a:avLst/>
          </a:prstGeom>
          <a:solidFill>
            <a:schemeClr val="bg1">
              <a:lumMod val="95000"/>
            </a:schemeClr>
          </a:solidFill>
        </p:spPr>
        <p:txBody>
          <a:bodyPr wrap="square">
            <a:spAutoFit/>
          </a:bodyPr>
          <a:lstStyle/>
          <a:p>
            <a:pPr algn="ctr" fontAlgn="b">
              <a:spcAft>
                <a:spcPts val="600"/>
              </a:spcAft>
            </a:pPr>
            <a:r>
              <a:rPr lang="en-GB" sz="2000" b="1">
                <a:solidFill>
                  <a:srgbClr val="523D98"/>
                </a:solidFill>
                <a:latin typeface="Century Gothic" panose="020B0502020202020204" pitchFamily="34" charset="0"/>
              </a:rPr>
              <a:t>Use of Grant – Number of different Uses</a:t>
            </a:r>
            <a:endParaRPr lang="en-GB" sz="1600">
              <a:solidFill>
                <a:srgbClr val="523D98"/>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F6387CD8-987E-7158-326F-D5EF62173774}"/>
              </a:ext>
            </a:extLst>
          </p:cNvPr>
          <p:cNvSpPr/>
          <p:nvPr/>
        </p:nvSpPr>
        <p:spPr>
          <a:xfrm>
            <a:off x="7788004" y="1698908"/>
            <a:ext cx="3896823" cy="4632420"/>
          </a:xfrm>
          <a:prstGeom prst="roundRect">
            <a:avLst/>
          </a:prstGeom>
          <a:solidFill>
            <a:schemeClr val="accent5">
              <a:alpha val="15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ADC915F4-FC24-4C65-D2C9-87F015209556}"/>
              </a:ext>
            </a:extLst>
          </p:cNvPr>
          <p:cNvSpPr/>
          <p:nvPr/>
        </p:nvSpPr>
        <p:spPr>
          <a:xfrm>
            <a:off x="1882467" y="2522558"/>
            <a:ext cx="5714993" cy="1908215"/>
          </a:xfrm>
          <a:prstGeom prst="rect">
            <a:avLst/>
          </a:prstGeom>
          <a:solidFill>
            <a:srgbClr val="523D98"/>
          </a:solidFill>
        </p:spPr>
        <p:txBody>
          <a:bodyPr wrap="square">
            <a:spAutoFit/>
          </a:bodyPr>
          <a:lstStyle/>
          <a:p>
            <a:pPr fontAlgn="b">
              <a:spcAft>
                <a:spcPts val="600"/>
              </a:spcAft>
            </a:pPr>
            <a:r>
              <a:rPr lang="en-GB" sz="1200">
                <a:solidFill>
                  <a:schemeClr val="bg1"/>
                </a:solidFill>
                <a:latin typeface="Century Gothic" panose="020B0502020202020204" pitchFamily="34" charset="0"/>
              </a:rPr>
              <a:t>Of 81 grants to complete end of grant reports:</a:t>
            </a:r>
          </a:p>
          <a:p>
            <a:pPr fontAlgn="b">
              <a:spcAft>
                <a:spcPts val="600"/>
              </a:spcAft>
            </a:pPr>
            <a:r>
              <a:rPr lang="en-GB" sz="1200">
                <a:solidFill>
                  <a:schemeClr val="bg1"/>
                </a:solidFill>
                <a:latin typeface="Century Gothic" panose="020B0502020202020204" pitchFamily="34" charset="0"/>
                <a:sym typeface="Wingdings" panose="05000000000000000000" pitchFamily="2" charset="2"/>
              </a:rPr>
              <a:t> </a:t>
            </a:r>
            <a:r>
              <a:rPr lang="en-GB" sz="1200">
                <a:solidFill>
                  <a:schemeClr val="bg1"/>
                </a:solidFill>
                <a:latin typeface="Century Gothic" panose="020B0502020202020204" pitchFamily="34" charset="0"/>
              </a:rPr>
              <a:t>39 </a:t>
            </a:r>
            <a:r>
              <a:rPr lang="en-GB" sz="1600" b="1">
                <a:solidFill>
                  <a:schemeClr val="accent5"/>
                </a:solidFill>
                <a:latin typeface="Century Gothic" panose="020B0502020202020204" pitchFamily="34" charset="0"/>
              </a:rPr>
              <a:t>(48%) </a:t>
            </a:r>
            <a:r>
              <a:rPr lang="en-GB" sz="1200">
                <a:solidFill>
                  <a:schemeClr val="bg1"/>
                </a:solidFill>
                <a:latin typeface="Century Gothic" panose="020B0502020202020204" pitchFamily="34" charset="0"/>
              </a:rPr>
              <a:t>recorded just a </a:t>
            </a:r>
            <a:r>
              <a:rPr lang="en-GB" sz="1600" b="1">
                <a:solidFill>
                  <a:schemeClr val="accent5"/>
                </a:solidFill>
                <a:latin typeface="Century Gothic" panose="020B0502020202020204" pitchFamily="34" charset="0"/>
              </a:rPr>
              <a:t>single use </a:t>
            </a:r>
            <a:r>
              <a:rPr lang="en-GB" sz="1200">
                <a:solidFill>
                  <a:schemeClr val="bg1"/>
                </a:solidFill>
                <a:latin typeface="Century Gothic" panose="020B0502020202020204" pitchFamily="34" charset="0"/>
              </a:rPr>
              <a:t>of grant  </a:t>
            </a:r>
            <a:br>
              <a:rPr lang="en-GB" sz="1200">
                <a:solidFill>
                  <a:schemeClr val="bg1"/>
                </a:solidFill>
                <a:latin typeface="Century Gothic" panose="020B0502020202020204" pitchFamily="34" charset="0"/>
              </a:rPr>
            </a:br>
            <a:br>
              <a:rPr lang="en-GB" sz="1200">
                <a:solidFill>
                  <a:schemeClr val="bg1"/>
                </a:solidFill>
                <a:latin typeface="Century Gothic" panose="020B0502020202020204" pitchFamily="34" charset="0"/>
              </a:rPr>
            </a:br>
            <a:r>
              <a:rPr lang="en-GB" sz="1200">
                <a:solidFill>
                  <a:schemeClr val="bg1"/>
                </a:solidFill>
                <a:latin typeface="Century Gothic" panose="020B0502020202020204" pitchFamily="34" charset="0"/>
                <a:sym typeface="Wingdings" panose="05000000000000000000" pitchFamily="2" charset="2"/>
              </a:rPr>
              <a:t> </a:t>
            </a:r>
            <a:r>
              <a:rPr lang="en-GB" sz="1200">
                <a:solidFill>
                  <a:schemeClr val="bg1"/>
                </a:solidFill>
                <a:latin typeface="Century Gothic" panose="020B0502020202020204" pitchFamily="34" charset="0"/>
              </a:rPr>
              <a:t>A further 11 (</a:t>
            </a:r>
            <a:r>
              <a:rPr lang="en-GB" sz="1600" b="1">
                <a:solidFill>
                  <a:schemeClr val="accent5"/>
                </a:solidFill>
                <a:latin typeface="Century Gothic" panose="020B0502020202020204" pitchFamily="34" charset="0"/>
              </a:rPr>
              <a:t>14%</a:t>
            </a:r>
            <a:r>
              <a:rPr lang="en-GB" sz="1200">
                <a:solidFill>
                  <a:schemeClr val="bg1"/>
                </a:solidFill>
                <a:latin typeface="Century Gothic" panose="020B0502020202020204" pitchFamily="34" charset="0"/>
              </a:rPr>
              <a:t>) recorded </a:t>
            </a:r>
            <a:r>
              <a:rPr lang="en-GB" sz="1600" b="1">
                <a:solidFill>
                  <a:schemeClr val="accent5"/>
                </a:solidFill>
                <a:latin typeface="Century Gothic" panose="020B0502020202020204" pitchFamily="34" charset="0"/>
              </a:rPr>
              <a:t>two uses </a:t>
            </a:r>
            <a:endParaRPr lang="en-GB" sz="1200" b="1">
              <a:solidFill>
                <a:schemeClr val="accent5"/>
              </a:solidFill>
              <a:latin typeface="Century Gothic" panose="020B0502020202020204" pitchFamily="34" charset="0"/>
            </a:endParaRPr>
          </a:p>
          <a:p>
            <a:pPr fontAlgn="b">
              <a:spcAft>
                <a:spcPts val="600"/>
              </a:spcAft>
            </a:pPr>
            <a:r>
              <a:rPr lang="en-GB" sz="1200">
                <a:solidFill>
                  <a:schemeClr val="bg1"/>
                </a:solidFill>
                <a:latin typeface="Century Gothic" panose="020B0502020202020204" pitchFamily="34" charset="0"/>
                <a:sym typeface="Wingdings" panose="05000000000000000000" pitchFamily="2" charset="2"/>
              </a:rPr>
              <a:t> </a:t>
            </a:r>
            <a:r>
              <a:rPr lang="en-GB" sz="1200">
                <a:solidFill>
                  <a:schemeClr val="bg1"/>
                </a:solidFill>
                <a:latin typeface="Century Gothic" panose="020B0502020202020204" pitchFamily="34" charset="0"/>
              </a:rPr>
              <a:t>The rest </a:t>
            </a:r>
            <a:r>
              <a:rPr lang="en-GB" sz="1600" b="1">
                <a:solidFill>
                  <a:schemeClr val="accent5"/>
                </a:solidFill>
                <a:latin typeface="Century Gothic" panose="020B0502020202020204" pitchFamily="34" charset="0"/>
              </a:rPr>
              <a:t>(38%) </a:t>
            </a:r>
            <a:r>
              <a:rPr lang="en-GB" sz="1200">
                <a:solidFill>
                  <a:schemeClr val="bg1"/>
                </a:solidFill>
                <a:latin typeface="Century Gothic" panose="020B0502020202020204" pitchFamily="34" charset="0"/>
              </a:rPr>
              <a:t>recorded </a:t>
            </a:r>
            <a:r>
              <a:rPr lang="en-GB" sz="1600" b="1">
                <a:solidFill>
                  <a:schemeClr val="accent5"/>
                </a:solidFill>
                <a:latin typeface="Century Gothic" panose="020B0502020202020204" pitchFamily="34" charset="0"/>
              </a:rPr>
              <a:t>three or more </a:t>
            </a:r>
            <a:r>
              <a:rPr lang="en-GB" sz="1200">
                <a:solidFill>
                  <a:schemeClr val="bg1"/>
                </a:solidFill>
                <a:latin typeface="Century Gothic" panose="020B0502020202020204" pitchFamily="34" charset="0"/>
              </a:rPr>
              <a:t>uses </a:t>
            </a:r>
            <a:br>
              <a:rPr lang="en-GB" sz="1200">
                <a:solidFill>
                  <a:schemeClr val="bg1"/>
                </a:solidFill>
                <a:latin typeface="Century Gothic" panose="020B0502020202020204" pitchFamily="34" charset="0"/>
              </a:rPr>
            </a:br>
            <a:br>
              <a:rPr lang="en-GB" sz="1200">
                <a:solidFill>
                  <a:schemeClr val="bg1"/>
                </a:solidFill>
                <a:latin typeface="Century Gothic" panose="020B0502020202020204" pitchFamily="34" charset="0"/>
              </a:rPr>
            </a:br>
            <a:r>
              <a:rPr lang="en-GB" sz="1200">
                <a:solidFill>
                  <a:schemeClr val="bg1"/>
                </a:solidFill>
                <a:latin typeface="Century Gothic" panose="020B0502020202020204" pitchFamily="34" charset="0"/>
              </a:rPr>
              <a:t>Given that the average grant size was only £7.4k, it might be considered slightly surprising that over a third of grants had as many as 3+ uses.</a:t>
            </a:r>
          </a:p>
        </p:txBody>
      </p:sp>
    </p:spTree>
    <p:extLst>
      <p:ext uri="{BB962C8B-B14F-4D97-AF65-F5344CB8AC3E}">
        <p14:creationId xmlns:p14="http://schemas.microsoft.com/office/powerpoint/2010/main" val="30947858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d5968e5-cc3b-4a27-9d07-6366c5b97dbc" xsi:nil="true"/>
    <lcf76f155ced4ddcb4097134ff3c332f xmlns="14a76ead-e169-4f38-9625-2b929c9dfdd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17E6CCB4111245ABCA8A3308F1316D" ma:contentTypeVersion="18" ma:contentTypeDescription="Create a new document." ma:contentTypeScope="" ma:versionID="1d956c11ffdc984b9f115ef3d658f056">
  <xsd:schema xmlns:xsd="http://www.w3.org/2001/XMLSchema" xmlns:xs="http://www.w3.org/2001/XMLSchema" xmlns:p="http://schemas.microsoft.com/office/2006/metadata/properties" xmlns:ns2="14a76ead-e169-4f38-9625-2b929c9dfdd3" xmlns:ns3="fd5968e5-cc3b-4a27-9d07-6366c5b97dbc" targetNamespace="http://schemas.microsoft.com/office/2006/metadata/properties" ma:root="true" ma:fieldsID="0f6abbdd2cd6c80d066836732470bc94" ns2:_="" ns3:_="">
    <xsd:import namespace="14a76ead-e169-4f38-9625-2b929c9dfdd3"/>
    <xsd:import namespace="fd5968e5-cc3b-4a27-9d07-6366c5b97d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a76ead-e169-4f38-9625-2b929c9df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f9e4d41-ff67-4350-89ce-4d65371c80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5968e5-cc3b-4a27-9d07-6366c5b97db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163884d-0b47-426c-83ea-e69752c1878a}" ma:internalName="TaxCatchAll" ma:showField="CatchAllData" ma:web="fd5968e5-cc3b-4a27-9d07-6366c5b97d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E7E83D-4722-41F0-A6FB-2D5EEA295DF2}">
  <ds:schemaRefs>
    <ds:schemaRef ds:uri="14a76ead-e169-4f38-9625-2b929c9dfdd3"/>
    <ds:schemaRef ds:uri="fd5968e5-cc3b-4a27-9d07-6366c5b97db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B94A462-B6B1-4592-BB65-7AB0E46202B1}">
  <ds:schemaRefs>
    <ds:schemaRef ds:uri="http://schemas.microsoft.com/sharepoint/v3/contenttype/forms"/>
  </ds:schemaRefs>
</ds:datastoreItem>
</file>

<file path=customXml/itemProps3.xml><?xml version="1.0" encoding="utf-8"?>
<ds:datastoreItem xmlns:ds="http://schemas.openxmlformats.org/officeDocument/2006/customXml" ds:itemID="{7D9722D8-AB9B-4E83-8FA8-8CA3B739ED90}">
  <ds:schemaRefs>
    <ds:schemaRef ds:uri="14a76ead-e169-4f38-9625-2b929c9dfdd3"/>
    <ds:schemaRef ds:uri="fd5968e5-cc3b-4a27-9d07-6366c5b97d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TotalTime>
  <Words>6590</Words>
  <Application>Microsoft Office PowerPoint</Application>
  <PresentationFormat>Widescreen</PresentationFormat>
  <Paragraphs>268</Paragraphs>
  <Slides>16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Berry</dc:creator>
  <cp:lastModifiedBy>Chloe Stables</cp:lastModifiedBy>
  <cp:revision>2</cp:revision>
  <dcterms:created xsi:type="dcterms:W3CDTF">2023-01-05T11:15:22Z</dcterms:created>
  <dcterms:modified xsi:type="dcterms:W3CDTF">2024-11-03T18:41:18Z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0x010100DE17E6CCB4111245ABCA8A3308F1316D</vt:lpwstr>
  </property>
  <property fmtid="{D5CDD505-2E9C-101B-9397-08002B2CF9AE}" pid="3" name="MediaServiceImageTags">
    <vt:lpwstr/>
  </property>
</Properties>
</file>